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573" r:id="rId2"/>
    <p:sldId id="582" r:id="rId3"/>
    <p:sldId id="368" r:id="rId4"/>
    <p:sldId id="369" r:id="rId5"/>
    <p:sldId id="370" r:id="rId6"/>
    <p:sldId id="574" r:id="rId7"/>
    <p:sldId id="483" r:id="rId8"/>
    <p:sldId id="487" r:id="rId9"/>
    <p:sldId id="570" r:id="rId10"/>
    <p:sldId id="580" r:id="rId11"/>
    <p:sldId id="472" r:id="rId12"/>
    <p:sldId id="475" r:id="rId13"/>
    <p:sldId id="476" r:id="rId14"/>
    <p:sldId id="477" r:id="rId15"/>
    <p:sldId id="446" r:id="rId16"/>
    <p:sldId id="416" r:id="rId17"/>
    <p:sldId id="481" r:id="rId18"/>
    <p:sldId id="421" r:id="rId19"/>
    <p:sldId id="501" r:id="rId20"/>
    <p:sldId id="585" r:id="rId21"/>
    <p:sldId id="587" r:id="rId22"/>
    <p:sldId id="586" r:id="rId23"/>
    <p:sldId id="455" r:id="rId24"/>
    <p:sldId id="480" r:id="rId25"/>
    <p:sldId id="428" r:id="rId26"/>
    <p:sldId id="575" r:id="rId27"/>
    <p:sldId id="513" r:id="rId28"/>
    <p:sldId id="430" r:id="rId29"/>
    <p:sldId id="433" r:id="rId30"/>
    <p:sldId id="461" r:id="rId31"/>
    <p:sldId id="463" r:id="rId32"/>
    <p:sldId id="486" r:id="rId33"/>
    <p:sldId id="576" r:id="rId34"/>
    <p:sldId id="577" r:id="rId35"/>
    <p:sldId id="256" r:id="rId36"/>
    <p:sldId id="581" r:id="rId37"/>
    <p:sldId id="492" r:id="rId38"/>
    <p:sldId id="493" r:id="rId39"/>
    <p:sldId id="496" r:id="rId40"/>
    <p:sldId id="469" r:id="rId41"/>
    <p:sldId id="506" r:id="rId42"/>
    <p:sldId id="417" r:id="rId43"/>
    <p:sldId id="510" r:id="rId44"/>
    <p:sldId id="512" r:id="rId45"/>
    <p:sldId id="484" r:id="rId46"/>
    <p:sldId id="485" r:id="rId47"/>
    <p:sldId id="394" r:id="rId48"/>
    <p:sldId id="584" r:id="rId49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CC"/>
    <a:srgbClr val="FFCCCC"/>
    <a:srgbClr val="FF9900"/>
    <a:srgbClr val="CCECFF"/>
    <a:srgbClr val="CC3300"/>
    <a:srgbClr val="FF33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BCE9D7-D314-45C1-8B74-AE84BB7B70D3}" v="3" dt="2020-09-23T13:50:08.708"/>
    <p1510:client id="{C953B3FF-65E1-4B02-9167-B1871DC38ADC}" v="67" dt="2020-09-22T18:37:13.4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47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mano Maioli Penello" userId="09a8bdae-2f17-4416-9fca-4e906e9ab742" providerId="ADAL" clId="{94B1CC37-1D2C-47C8-825D-3897434C64E4}"/>
    <pc:docChg chg="modSld">
      <pc:chgData name="Germano Maioli Penello" userId="09a8bdae-2f17-4416-9fca-4e906e9ab742" providerId="ADAL" clId="{94B1CC37-1D2C-47C8-825D-3897434C64E4}" dt="2020-09-23T13:53:12.272" v="2" actId="1076"/>
      <pc:docMkLst>
        <pc:docMk/>
      </pc:docMkLst>
      <pc:sldChg chg="modSp mod">
        <pc:chgData name="Germano Maioli Penello" userId="09a8bdae-2f17-4416-9fca-4e906e9ab742" providerId="ADAL" clId="{94B1CC37-1D2C-47C8-825D-3897434C64E4}" dt="2020-09-23T13:53:12.272" v="2" actId="1076"/>
        <pc:sldMkLst>
          <pc:docMk/>
          <pc:sldMk cId="0" sldId="421"/>
        </pc:sldMkLst>
        <pc:graphicFrameChg chg="mod modGraphic">
          <ac:chgData name="Germano Maioli Penello" userId="09a8bdae-2f17-4416-9fca-4e906e9ab742" providerId="ADAL" clId="{94B1CC37-1D2C-47C8-825D-3897434C64E4}" dt="2020-09-23T13:53:12.272" v="2" actId="1076"/>
          <ac:graphicFrameMkLst>
            <pc:docMk/>
            <pc:sldMk cId="0" sldId="421"/>
            <ac:graphicFrameMk id="9" creationId="{CC4B6EE4-523A-4304-9108-866634FBBB26}"/>
          </ac:graphicFrameMkLst>
        </pc:graphicFrameChg>
      </pc:sldChg>
    </pc:docChg>
  </pc:docChgLst>
  <pc:docChgLst>
    <pc:chgData name="Germano Maioli Penello" userId="09a8bdae-2f17-4416-9fca-4e906e9ab742" providerId="ADAL" clId="{1EBCE9D7-D314-45C1-8B74-AE84BB7B70D3}"/>
    <pc:docChg chg="modSld">
      <pc:chgData name="Germano Maioli Penello" userId="09a8bdae-2f17-4416-9fca-4e906e9ab742" providerId="ADAL" clId="{1EBCE9D7-D314-45C1-8B74-AE84BB7B70D3}" dt="2020-09-23T13:51:15.372" v="11" actId="1076"/>
      <pc:docMkLst>
        <pc:docMk/>
      </pc:docMkLst>
      <pc:sldChg chg="addSp modSp mod">
        <pc:chgData name="Germano Maioli Penello" userId="09a8bdae-2f17-4416-9fca-4e906e9ab742" providerId="ADAL" clId="{1EBCE9D7-D314-45C1-8B74-AE84BB7B70D3}" dt="2020-09-23T13:50:16.067" v="9" actId="1076"/>
        <pc:sldMkLst>
          <pc:docMk/>
          <pc:sldMk cId="0" sldId="481"/>
        </pc:sldMkLst>
        <pc:spChg chg="add mod">
          <ac:chgData name="Germano Maioli Penello" userId="09a8bdae-2f17-4416-9fca-4e906e9ab742" providerId="ADAL" clId="{1EBCE9D7-D314-45C1-8B74-AE84BB7B70D3}" dt="2020-09-23T13:50:16.067" v="9" actId="1076"/>
          <ac:spMkLst>
            <pc:docMk/>
            <pc:sldMk cId="0" sldId="481"/>
            <ac:spMk id="9" creationId="{09C76F4A-E7FE-4571-B49E-292309813766}"/>
          </ac:spMkLst>
        </pc:spChg>
      </pc:sldChg>
      <pc:sldChg chg="modSp mod">
        <pc:chgData name="Germano Maioli Penello" userId="09a8bdae-2f17-4416-9fca-4e906e9ab742" providerId="ADAL" clId="{1EBCE9D7-D314-45C1-8B74-AE84BB7B70D3}" dt="2020-09-23T13:51:15.372" v="11" actId="1076"/>
        <pc:sldMkLst>
          <pc:docMk/>
          <pc:sldMk cId="0" sldId="483"/>
        </pc:sldMkLst>
        <pc:spChg chg="mod">
          <ac:chgData name="Germano Maioli Penello" userId="09a8bdae-2f17-4416-9fca-4e906e9ab742" providerId="ADAL" clId="{1EBCE9D7-D314-45C1-8B74-AE84BB7B70D3}" dt="2020-09-23T13:51:15.372" v="11" actId="1076"/>
          <ac:spMkLst>
            <pc:docMk/>
            <pc:sldMk cId="0" sldId="483"/>
            <ac:spMk id="12" creationId="{59C84F5B-337E-46E9-8765-83BA7F2219E9}"/>
          </ac:spMkLst>
        </pc:spChg>
      </pc:sldChg>
    </pc:docChg>
  </pc:docChgLst>
  <pc:docChgLst>
    <pc:chgData name="Germano Maioli Penello" userId="09a8bdae-2f17-4416-9fca-4e906e9ab742" providerId="ADAL" clId="{C953B3FF-65E1-4B02-9167-B1871DC38ADC}"/>
    <pc:docChg chg="undo redo custSel addSld delSld modSld">
      <pc:chgData name="Germano Maioli Penello" userId="09a8bdae-2f17-4416-9fca-4e906e9ab742" providerId="ADAL" clId="{C953B3FF-65E1-4B02-9167-B1871DC38ADC}" dt="2020-09-22T18:39:11.120" v="1530" actId="1076"/>
      <pc:docMkLst>
        <pc:docMk/>
      </pc:docMkLst>
      <pc:sldChg chg="add setBg">
        <pc:chgData name="Germano Maioli Penello" userId="09a8bdae-2f17-4416-9fca-4e906e9ab742" providerId="ADAL" clId="{C953B3FF-65E1-4B02-9167-B1871DC38ADC}" dt="2020-09-22T00:10:09.601" v="32"/>
        <pc:sldMkLst>
          <pc:docMk/>
          <pc:sldMk cId="0" sldId="256"/>
        </pc:sldMkLst>
      </pc:sldChg>
      <pc:sldChg chg="addSp delSp modSp mod">
        <pc:chgData name="Germano Maioli Penello" userId="09a8bdae-2f17-4416-9fca-4e906e9ab742" providerId="ADAL" clId="{C953B3FF-65E1-4B02-9167-B1871DC38ADC}" dt="2020-09-22T13:21:38.505" v="1413" actId="1076"/>
        <pc:sldMkLst>
          <pc:docMk/>
          <pc:sldMk cId="0" sldId="368"/>
        </pc:sldMkLst>
        <pc:spChg chg="del">
          <ac:chgData name="Germano Maioli Penello" userId="09a8bdae-2f17-4416-9fca-4e906e9ab742" providerId="ADAL" clId="{C953B3FF-65E1-4B02-9167-B1871DC38ADC}" dt="2020-09-22T00:25:29.497" v="304" actId="478"/>
          <ac:spMkLst>
            <pc:docMk/>
            <pc:sldMk cId="0" sldId="368"/>
            <ac:spMk id="3" creationId="{812746F8-7642-41CE-8F86-AB5751AC33F0}"/>
          </ac:spMkLst>
        </pc:spChg>
        <pc:spChg chg="mod">
          <ac:chgData name="Germano Maioli Penello" userId="09a8bdae-2f17-4416-9fca-4e906e9ab742" providerId="ADAL" clId="{C953B3FF-65E1-4B02-9167-B1871DC38ADC}" dt="2020-09-22T13:20:51.332" v="1370" actId="1076"/>
          <ac:spMkLst>
            <pc:docMk/>
            <pc:sldMk cId="0" sldId="368"/>
            <ac:spMk id="4" creationId="{F2C019A0-8602-48F3-8B37-DC8977EE5A54}"/>
          </ac:spMkLst>
        </pc:spChg>
        <pc:spChg chg="mod">
          <ac:chgData name="Germano Maioli Penello" userId="09a8bdae-2f17-4416-9fca-4e906e9ab742" providerId="ADAL" clId="{C953B3FF-65E1-4B02-9167-B1871DC38ADC}" dt="2020-09-22T13:20:51.332" v="1370" actId="1076"/>
          <ac:spMkLst>
            <pc:docMk/>
            <pc:sldMk cId="0" sldId="368"/>
            <ac:spMk id="5" creationId="{2B00E232-5BC1-48DE-B409-FAB9B01253D8}"/>
          </ac:spMkLst>
        </pc:spChg>
        <pc:spChg chg="mod">
          <ac:chgData name="Germano Maioli Penello" userId="09a8bdae-2f17-4416-9fca-4e906e9ab742" providerId="ADAL" clId="{C953B3FF-65E1-4B02-9167-B1871DC38ADC}" dt="2020-09-22T13:20:51.332" v="1370" actId="1076"/>
          <ac:spMkLst>
            <pc:docMk/>
            <pc:sldMk cId="0" sldId="368"/>
            <ac:spMk id="6" creationId="{F88C5F72-94E0-4EB8-8872-F8B383A8CD4F}"/>
          </ac:spMkLst>
        </pc:spChg>
        <pc:spChg chg="mod">
          <ac:chgData name="Germano Maioli Penello" userId="09a8bdae-2f17-4416-9fca-4e906e9ab742" providerId="ADAL" clId="{C953B3FF-65E1-4B02-9167-B1871DC38ADC}" dt="2020-09-22T13:20:51.332" v="1370" actId="1076"/>
          <ac:spMkLst>
            <pc:docMk/>
            <pc:sldMk cId="0" sldId="368"/>
            <ac:spMk id="8" creationId="{4740E10E-9E98-4BA3-8731-2DAF5746A5A3}"/>
          </ac:spMkLst>
        </pc:spChg>
        <pc:spChg chg="mod">
          <ac:chgData name="Germano Maioli Penello" userId="09a8bdae-2f17-4416-9fca-4e906e9ab742" providerId="ADAL" clId="{C953B3FF-65E1-4B02-9167-B1871DC38ADC}" dt="2020-09-22T13:20:51.332" v="1370" actId="1076"/>
          <ac:spMkLst>
            <pc:docMk/>
            <pc:sldMk cId="0" sldId="368"/>
            <ac:spMk id="9" creationId="{B628C27F-1F0C-408E-8B97-093B35AC3465}"/>
          </ac:spMkLst>
        </pc:spChg>
        <pc:spChg chg="mod">
          <ac:chgData name="Germano Maioli Penello" userId="09a8bdae-2f17-4416-9fca-4e906e9ab742" providerId="ADAL" clId="{C953B3FF-65E1-4B02-9167-B1871DC38ADC}" dt="2020-09-22T13:20:51.332" v="1370" actId="1076"/>
          <ac:spMkLst>
            <pc:docMk/>
            <pc:sldMk cId="0" sldId="368"/>
            <ac:spMk id="10" creationId="{72C437E7-4072-4C57-ABEE-52592B49AB76}"/>
          </ac:spMkLst>
        </pc:spChg>
        <pc:spChg chg="mod">
          <ac:chgData name="Germano Maioli Penello" userId="09a8bdae-2f17-4416-9fca-4e906e9ab742" providerId="ADAL" clId="{C953B3FF-65E1-4B02-9167-B1871DC38ADC}" dt="2020-09-22T13:20:51.332" v="1370" actId="1076"/>
          <ac:spMkLst>
            <pc:docMk/>
            <pc:sldMk cId="0" sldId="368"/>
            <ac:spMk id="11" creationId="{13951197-8ED3-4D21-92F2-585D46F2A547}"/>
          </ac:spMkLst>
        </pc:spChg>
        <pc:spChg chg="mod">
          <ac:chgData name="Germano Maioli Penello" userId="09a8bdae-2f17-4416-9fca-4e906e9ab742" providerId="ADAL" clId="{C953B3FF-65E1-4B02-9167-B1871DC38ADC}" dt="2020-09-22T13:21:23.600" v="1409" actId="1076"/>
          <ac:spMkLst>
            <pc:docMk/>
            <pc:sldMk cId="0" sldId="368"/>
            <ac:spMk id="15" creationId="{3D66CA72-08B4-472F-A5A8-DCE46854D0B5}"/>
          </ac:spMkLst>
        </pc:spChg>
        <pc:spChg chg="add mod">
          <ac:chgData name="Germano Maioli Penello" userId="09a8bdae-2f17-4416-9fca-4e906e9ab742" providerId="ADAL" clId="{C953B3FF-65E1-4B02-9167-B1871DC38ADC}" dt="2020-09-22T13:21:28.865" v="1411" actId="57"/>
          <ac:spMkLst>
            <pc:docMk/>
            <pc:sldMk cId="0" sldId="368"/>
            <ac:spMk id="22" creationId="{F445FB07-CDDD-4161-BE27-22659BFCF636}"/>
          </ac:spMkLst>
        </pc:spChg>
        <pc:spChg chg="add mod">
          <ac:chgData name="Germano Maioli Penello" userId="09a8bdae-2f17-4416-9fca-4e906e9ab742" providerId="ADAL" clId="{C953B3FF-65E1-4B02-9167-B1871DC38ADC}" dt="2020-09-22T13:21:38.505" v="1413" actId="1076"/>
          <ac:spMkLst>
            <pc:docMk/>
            <pc:sldMk cId="0" sldId="368"/>
            <ac:spMk id="24" creationId="{C7EB9E5C-B0F6-433D-BE2A-2BEBAE664647}"/>
          </ac:spMkLst>
        </pc:spChg>
        <pc:spChg chg="del">
          <ac:chgData name="Germano Maioli Penello" userId="09a8bdae-2f17-4416-9fca-4e906e9ab742" providerId="ADAL" clId="{C953B3FF-65E1-4B02-9167-B1871DC38ADC}" dt="2020-09-22T00:25:29.497" v="304" actId="478"/>
          <ac:spMkLst>
            <pc:docMk/>
            <pc:sldMk cId="0" sldId="368"/>
            <ac:spMk id="6147" creationId="{E883BBC2-F0C1-438E-BF17-10C123B1AA19}"/>
          </ac:spMkLst>
        </pc:spChg>
        <pc:cxnChg chg="mod">
          <ac:chgData name="Germano Maioli Penello" userId="09a8bdae-2f17-4416-9fca-4e906e9ab742" providerId="ADAL" clId="{C953B3FF-65E1-4B02-9167-B1871DC38ADC}" dt="2020-09-22T13:20:51.332" v="1370" actId="1076"/>
          <ac:cxnSpMkLst>
            <pc:docMk/>
            <pc:sldMk cId="0" sldId="368"/>
            <ac:cxnSpMk id="12" creationId="{F3290B6C-8612-4567-8A64-0A65F3BE88F7}"/>
          </ac:cxnSpMkLst>
        </pc:cxnChg>
        <pc:cxnChg chg="del">
          <ac:chgData name="Germano Maioli Penello" userId="09a8bdae-2f17-4416-9fca-4e906e9ab742" providerId="ADAL" clId="{C953B3FF-65E1-4B02-9167-B1871DC38ADC}" dt="2020-09-22T00:25:29.497" v="304" actId="478"/>
          <ac:cxnSpMkLst>
            <pc:docMk/>
            <pc:sldMk cId="0" sldId="368"/>
            <ac:cxnSpMk id="17" creationId="{1D8C1F2A-91ED-4157-ACA6-3A01D312B5B7}"/>
          </ac:cxnSpMkLst>
        </pc:cxnChg>
        <pc:cxnChg chg="mod">
          <ac:chgData name="Germano Maioli Penello" userId="09a8bdae-2f17-4416-9fca-4e906e9ab742" providerId="ADAL" clId="{C953B3FF-65E1-4B02-9167-B1871DC38ADC}" dt="2020-09-22T13:20:51.332" v="1370" actId="1076"/>
          <ac:cxnSpMkLst>
            <pc:docMk/>
            <pc:sldMk cId="0" sldId="368"/>
            <ac:cxnSpMk id="30" creationId="{B3B8C5E3-9DE8-4661-BDCF-26F01BDDCFB1}"/>
          </ac:cxnSpMkLst>
        </pc:cxnChg>
        <pc:cxnChg chg="mod">
          <ac:chgData name="Germano Maioli Penello" userId="09a8bdae-2f17-4416-9fca-4e906e9ab742" providerId="ADAL" clId="{C953B3FF-65E1-4B02-9167-B1871DC38ADC}" dt="2020-09-22T13:20:51.332" v="1370" actId="1076"/>
          <ac:cxnSpMkLst>
            <pc:docMk/>
            <pc:sldMk cId="0" sldId="368"/>
            <ac:cxnSpMk id="6155" creationId="{FA421A57-5A22-4FC2-92DA-A72551DEC281}"/>
          </ac:cxnSpMkLst>
        </pc:cxnChg>
        <pc:cxnChg chg="mod">
          <ac:chgData name="Germano Maioli Penello" userId="09a8bdae-2f17-4416-9fca-4e906e9ab742" providerId="ADAL" clId="{C953B3FF-65E1-4B02-9167-B1871DC38ADC}" dt="2020-09-22T13:20:51.332" v="1370" actId="1076"/>
          <ac:cxnSpMkLst>
            <pc:docMk/>
            <pc:sldMk cId="0" sldId="368"/>
            <ac:cxnSpMk id="6156" creationId="{A2EC6617-6458-4BDC-B6AD-B5FE8C365C6C}"/>
          </ac:cxnSpMkLst>
        </pc:cxnChg>
      </pc:sldChg>
      <pc:sldChg chg="modSp">
        <pc:chgData name="Germano Maioli Penello" userId="09a8bdae-2f17-4416-9fca-4e906e9ab742" providerId="ADAL" clId="{C953B3FF-65E1-4B02-9167-B1871DC38ADC}" dt="2020-09-22T12:22:02.488" v="1293" actId="1076"/>
        <pc:sldMkLst>
          <pc:docMk/>
          <pc:sldMk cId="0" sldId="370"/>
        </pc:sldMkLst>
        <pc:spChg chg="mod">
          <ac:chgData name="Germano Maioli Penello" userId="09a8bdae-2f17-4416-9fca-4e906e9ab742" providerId="ADAL" clId="{C953B3FF-65E1-4B02-9167-B1871DC38ADC}" dt="2020-09-22T12:22:02.488" v="1293" actId="1076"/>
          <ac:spMkLst>
            <pc:docMk/>
            <pc:sldMk cId="0" sldId="370"/>
            <ac:spMk id="7171" creationId="{46809212-554A-49F3-A233-531F709ADCDF}"/>
          </ac:spMkLst>
        </pc:spChg>
      </pc:sldChg>
      <pc:sldChg chg="addSp delSp modSp mod">
        <pc:chgData name="Germano Maioli Penello" userId="09a8bdae-2f17-4416-9fca-4e906e9ab742" providerId="ADAL" clId="{C953B3FF-65E1-4B02-9167-B1871DC38ADC}" dt="2020-09-22T00:34:57.790" v="330" actId="20577"/>
        <pc:sldMkLst>
          <pc:docMk/>
          <pc:sldMk cId="0" sldId="416"/>
        </pc:sldMkLst>
        <pc:spChg chg="add del mod">
          <ac:chgData name="Germano Maioli Penello" userId="09a8bdae-2f17-4416-9fca-4e906e9ab742" providerId="ADAL" clId="{C953B3FF-65E1-4B02-9167-B1871DC38ADC}" dt="2020-09-22T00:16:14.013" v="69" actId="22"/>
          <ac:spMkLst>
            <pc:docMk/>
            <pc:sldMk cId="0" sldId="416"/>
            <ac:spMk id="11" creationId="{9C8F92D2-ADF3-4D13-943C-E73A101DD4F9}"/>
          </ac:spMkLst>
        </pc:spChg>
        <pc:spChg chg="mod">
          <ac:chgData name="Germano Maioli Penello" userId="09a8bdae-2f17-4416-9fca-4e906e9ab742" providerId="ADAL" clId="{C953B3FF-65E1-4B02-9167-B1871DC38ADC}" dt="2020-09-22T00:13:55.697" v="61"/>
          <ac:spMkLst>
            <pc:docMk/>
            <pc:sldMk cId="0" sldId="416"/>
            <ac:spMk id="12" creationId="{121CB43F-6F1A-463E-AE46-C19E21E209BE}"/>
          </ac:spMkLst>
        </pc:spChg>
        <pc:spChg chg="mod">
          <ac:chgData name="Germano Maioli Penello" userId="09a8bdae-2f17-4416-9fca-4e906e9ab742" providerId="ADAL" clId="{C953B3FF-65E1-4B02-9167-B1871DC38ADC}" dt="2020-09-22T00:34:57.790" v="330" actId="20577"/>
          <ac:spMkLst>
            <pc:docMk/>
            <pc:sldMk cId="0" sldId="416"/>
            <ac:spMk id="13" creationId="{F28E81EC-B7BF-47E8-A736-D302F43BF5FB}"/>
          </ac:spMkLst>
        </pc:spChg>
        <pc:spChg chg="add del">
          <ac:chgData name="Germano Maioli Penello" userId="09a8bdae-2f17-4416-9fca-4e906e9ab742" providerId="ADAL" clId="{C953B3FF-65E1-4B02-9167-B1871DC38ADC}" dt="2020-09-22T00:16:16.124" v="73" actId="22"/>
          <ac:spMkLst>
            <pc:docMk/>
            <pc:sldMk cId="0" sldId="416"/>
            <ac:spMk id="14" creationId="{5F3FD75A-DA98-4193-BC53-FB7824106F77}"/>
          </ac:spMkLst>
        </pc:spChg>
        <pc:spChg chg="add mod">
          <ac:chgData name="Germano Maioli Penello" userId="09a8bdae-2f17-4416-9fca-4e906e9ab742" providerId="ADAL" clId="{C953B3FF-65E1-4B02-9167-B1871DC38ADC}" dt="2020-09-22T00:34:50.609" v="327" actId="1076"/>
          <ac:spMkLst>
            <pc:docMk/>
            <pc:sldMk cId="0" sldId="416"/>
            <ac:spMk id="15" creationId="{64FC420A-EE97-42CE-AD25-4FB88B764D71}"/>
          </ac:spMkLst>
        </pc:spChg>
        <pc:picChg chg="del">
          <ac:chgData name="Germano Maioli Penello" userId="09a8bdae-2f17-4416-9fca-4e906e9ab742" providerId="ADAL" clId="{C953B3FF-65E1-4B02-9167-B1871DC38ADC}" dt="2020-09-22T00:16:22.640" v="76" actId="478"/>
          <ac:picMkLst>
            <pc:docMk/>
            <pc:sldMk cId="0" sldId="416"/>
            <ac:picMk id="17415" creationId="{20294301-E225-4369-B6A0-61FC71E3D16B}"/>
          </ac:picMkLst>
        </pc:picChg>
      </pc:sldChg>
      <pc:sldChg chg="addSp modSp mod modAnim">
        <pc:chgData name="Germano Maioli Penello" userId="09a8bdae-2f17-4416-9fca-4e906e9ab742" providerId="ADAL" clId="{C953B3FF-65E1-4B02-9167-B1871DC38ADC}" dt="2020-09-22T17:50:07.357" v="1474" actId="14100"/>
        <pc:sldMkLst>
          <pc:docMk/>
          <pc:sldMk cId="0" sldId="421"/>
        </pc:sldMkLst>
        <pc:spChg chg="mod">
          <ac:chgData name="Germano Maioli Penello" userId="09a8bdae-2f17-4416-9fca-4e906e9ab742" providerId="ADAL" clId="{C953B3FF-65E1-4B02-9167-B1871DC38ADC}" dt="2020-09-22T12:24:51.183" v="1310" actId="20577"/>
          <ac:spMkLst>
            <pc:docMk/>
            <pc:sldMk cId="0" sldId="421"/>
            <ac:spMk id="4" creationId="{1E2C25C9-BA1F-433C-9A7C-08030701AEFE}"/>
          </ac:spMkLst>
        </pc:spChg>
        <pc:spChg chg="mod">
          <ac:chgData name="Germano Maioli Penello" userId="09a8bdae-2f17-4416-9fca-4e906e9ab742" providerId="ADAL" clId="{C953B3FF-65E1-4B02-9167-B1871DC38ADC}" dt="2020-09-22T00:45:12.117" v="415" actId="1076"/>
          <ac:spMkLst>
            <pc:docMk/>
            <pc:sldMk cId="0" sldId="421"/>
            <ac:spMk id="5" creationId="{2F95CB7A-5461-4C4C-90B4-FC2DF1DF17BA}"/>
          </ac:spMkLst>
        </pc:spChg>
        <pc:spChg chg="mod">
          <ac:chgData name="Germano Maioli Penello" userId="09a8bdae-2f17-4416-9fca-4e906e9ab742" providerId="ADAL" clId="{C953B3FF-65E1-4B02-9167-B1871DC38ADC}" dt="2020-09-22T17:49:41.219" v="1468"/>
          <ac:spMkLst>
            <pc:docMk/>
            <pc:sldMk cId="0" sldId="421"/>
            <ac:spMk id="12" creationId="{1702C7E0-1422-4B28-B242-3D0DDACF456A}"/>
          </ac:spMkLst>
        </pc:spChg>
        <pc:graphicFrameChg chg="add mod">
          <ac:chgData name="Germano Maioli Penello" userId="09a8bdae-2f17-4416-9fca-4e906e9ab742" providerId="ADAL" clId="{C953B3FF-65E1-4B02-9167-B1871DC38ADC}" dt="2020-09-22T17:50:07.357" v="1474" actId="14100"/>
          <ac:graphicFrameMkLst>
            <pc:docMk/>
            <pc:sldMk cId="0" sldId="421"/>
            <ac:graphicFrameMk id="9" creationId="{CC4B6EE4-523A-4304-9108-866634FBBB26}"/>
          </ac:graphicFrameMkLst>
        </pc:graphicFrameChg>
      </pc:sldChg>
      <pc:sldChg chg="modSp mod">
        <pc:chgData name="Germano Maioli Penello" userId="09a8bdae-2f17-4416-9fca-4e906e9ab742" providerId="ADAL" clId="{C953B3FF-65E1-4B02-9167-B1871DC38ADC}" dt="2020-09-22T00:47:20.783" v="427" actId="20577"/>
        <pc:sldMkLst>
          <pc:docMk/>
          <pc:sldMk cId="0" sldId="423"/>
        </pc:sldMkLst>
        <pc:spChg chg="mod">
          <ac:chgData name="Germano Maioli Penello" userId="09a8bdae-2f17-4416-9fca-4e906e9ab742" providerId="ADAL" clId="{C953B3FF-65E1-4B02-9167-B1871DC38ADC}" dt="2020-09-22T00:47:20.783" v="427" actId="20577"/>
          <ac:spMkLst>
            <pc:docMk/>
            <pc:sldMk cId="0" sldId="423"/>
            <ac:spMk id="12" creationId="{C2D2D849-E27C-4418-9909-A4E41700E47A}"/>
          </ac:spMkLst>
        </pc:spChg>
      </pc:sldChg>
      <pc:sldChg chg="modSp mod">
        <pc:chgData name="Germano Maioli Penello" userId="09a8bdae-2f17-4416-9fca-4e906e9ab742" providerId="ADAL" clId="{C953B3FF-65E1-4B02-9167-B1871DC38ADC}" dt="2020-09-22T00:52:43.048" v="461" actId="6549"/>
        <pc:sldMkLst>
          <pc:docMk/>
          <pc:sldMk cId="0" sldId="433"/>
        </pc:sldMkLst>
        <pc:spChg chg="mod">
          <ac:chgData name="Germano Maioli Penello" userId="09a8bdae-2f17-4416-9fca-4e906e9ab742" providerId="ADAL" clId="{C953B3FF-65E1-4B02-9167-B1871DC38ADC}" dt="2020-09-22T00:52:43.048" v="461" actId="6549"/>
          <ac:spMkLst>
            <pc:docMk/>
            <pc:sldMk cId="0" sldId="433"/>
            <ac:spMk id="8" creationId="{31A2A493-FD2E-4DD6-85D8-D60C6C3CD8DF}"/>
          </ac:spMkLst>
        </pc:spChg>
      </pc:sldChg>
      <pc:sldChg chg="addSp delSp modSp mod">
        <pc:chgData name="Germano Maioli Penello" userId="09a8bdae-2f17-4416-9fca-4e906e9ab742" providerId="ADAL" clId="{C953B3FF-65E1-4B02-9167-B1871DC38ADC}" dt="2020-09-22T12:53:54.989" v="1323" actId="1076"/>
        <pc:sldMkLst>
          <pc:docMk/>
          <pc:sldMk cId="0" sldId="446"/>
        </pc:sldMkLst>
        <pc:spChg chg="del">
          <ac:chgData name="Germano Maioli Penello" userId="09a8bdae-2f17-4416-9fca-4e906e9ab742" providerId="ADAL" clId="{C953B3FF-65E1-4B02-9167-B1871DC38ADC}" dt="2020-09-22T12:53:46.332" v="1320" actId="478"/>
          <ac:spMkLst>
            <pc:docMk/>
            <pc:sldMk cId="0" sldId="446"/>
            <ac:spMk id="2" creationId="{F9CA7E94-F166-45F0-93BB-54EB2CC51889}"/>
          </ac:spMkLst>
        </pc:spChg>
        <pc:spChg chg="add">
          <ac:chgData name="Germano Maioli Penello" userId="09a8bdae-2f17-4416-9fca-4e906e9ab742" providerId="ADAL" clId="{C953B3FF-65E1-4B02-9167-B1871DC38ADC}" dt="2020-09-22T12:53:46.864" v="1321" actId="22"/>
          <ac:spMkLst>
            <pc:docMk/>
            <pc:sldMk cId="0" sldId="446"/>
            <ac:spMk id="3" creationId="{68765353-4F9C-4F14-A119-ACEA6A92F5F1}"/>
          </ac:spMkLst>
        </pc:spChg>
        <pc:spChg chg="add">
          <ac:chgData name="Germano Maioli Penello" userId="09a8bdae-2f17-4416-9fca-4e906e9ab742" providerId="ADAL" clId="{C953B3FF-65E1-4B02-9167-B1871DC38ADC}" dt="2020-09-22T12:53:46.864" v="1321" actId="22"/>
          <ac:spMkLst>
            <pc:docMk/>
            <pc:sldMk cId="0" sldId="446"/>
            <ac:spMk id="4" creationId="{02D2A609-2732-4AC9-980E-89BD00C848E6}"/>
          </ac:spMkLst>
        </pc:spChg>
        <pc:spChg chg="add mod">
          <ac:chgData name="Germano Maioli Penello" userId="09a8bdae-2f17-4416-9fca-4e906e9ab742" providerId="ADAL" clId="{C953B3FF-65E1-4B02-9167-B1871DC38ADC}" dt="2020-09-22T12:53:54.989" v="1323" actId="1076"/>
          <ac:spMkLst>
            <pc:docMk/>
            <pc:sldMk cId="0" sldId="446"/>
            <ac:spMk id="5" creationId="{3AEF1040-003B-4BE7-872C-9397C4D289E2}"/>
          </ac:spMkLst>
        </pc:spChg>
        <pc:spChg chg="del">
          <ac:chgData name="Germano Maioli Penello" userId="09a8bdae-2f17-4416-9fca-4e906e9ab742" providerId="ADAL" clId="{C953B3FF-65E1-4B02-9167-B1871DC38ADC}" dt="2020-09-22T12:53:46.332" v="1320" actId="478"/>
          <ac:spMkLst>
            <pc:docMk/>
            <pc:sldMk cId="0" sldId="446"/>
            <ac:spMk id="6" creationId="{F2DD816C-BCDC-4916-BBAA-F2B34772F96A}"/>
          </ac:spMkLst>
        </pc:spChg>
        <pc:spChg chg="del">
          <ac:chgData name="Germano Maioli Penello" userId="09a8bdae-2f17-4416-9fca-4e906e9ab742" providerId="ADAL" clId="{C953B3FF-65E1-4B02-9167-B1871DC38ADC}" dt="2020-09-22T12:53:46.332" v="1320" actId="478"/>
          <ac:spMkLst>
            <pc:docMk/>
            <pc:sldMk cId="0" sldId="446"/>
            <ac:spMk id="7" creationId="{664E7D1D-9F18-4242-8BAB-4A3A37F9D7C9}"/>
          </ac:spMkLst>
        </pc:spChg>
        <pc:spChg chg="del">
          <ac:chgData name="Germano Maioli Penello" userId="09a8bdae-2f17-4416-9fca-4e906e9ab742" providerId="ADAL" clId="{C953B3FF-65E1-4B02-9167-B1871DC38ADC}" dt="2020-09-22T12:53:46.332" v="1320" actId="478"/>
          <ac:spMkLst>
            <pc:docMk/>
            <pc:sldMk cId="0" sldId="446"/>
            <ac:spMk id="16390" creationId="{CED896F8-8B95-4AFA-A7CE-B83EF8A079ED}"/>
          </ac:spMkLst>
        </pc:spChg>
        <pc:picChg chg="add">
          <ac:chgData name="Germano Maioli Penello" userId="09a8bdae-2f17-4416-9fca-4e906e9ab742" providerId="ADAL" clId="{C953B3FF-65E1-4B02-9167-B1871DC38ADC}" dt="2020-09-22T12:53:46.864" v="1321" actId="22"/>
          <ac:picMkLst>
            <pc:docMk/>
            <pc:sldMk cId="0" sldId="446"/>
            <ac:picMk id="10" creationId="{342A3D3D-18A1-4F2B-805F-FF4C3CC9EC60}"/>
          </ac:picMkLst>
        </pc:picChg>
        <pc:picChg chg="del">
          <ac:chgData name="Germano Maioli Penello" userId="09a8bdae-2f17-4416-9fca-4e906e9ab742" providerId="ADAL" clId="{C953B3FF-65E1-4B02-9167-B1871DC38ADC}" dt="2020-09-22T12:53:46.332" v="1320" actId="478"/>
          <ac:picMkLst>
            <pc:docMk/>
            <pc:sldMk cId="0" sldId="446"/>
            <ac:picMk id="16389" creationId="{8CA8FEB6-EEAE-41EC-A704-F94646F46809}"/>
          </ac:picMkLst>
        </pc:picChg>
      </pc:sldChg>
      <pc:sldChg chg="del">
        <pc:chgData name="Germano Maioli Penello" userId="09a8bdae-2f17-4416-9fca-4e906e9ab742" providerId="ADAL" clId="{C953B3FF-65E1-4B02-9167-B1871DC38ADC}" dt="2020-09-20T22:31:45.458" v="29" actId="2696"/>
        <pc:sldMkLst>
          <pc:docMk/>
          <pc:sldMk cId="959022721" sldId="455"/>
        </pc:sldMkLst>
        <pc:spChg chg="mod">
          <ac:chgData name="Germano Maioli Penello" userId="09a8bdae-2f17-4416-9fca-4e906e9ab742" providerId="ADAL" clId="{C953B3FF-65E1-4B02-9167-B1871DC38ADC}" dt="2020-09-22T00:48:00.184" v="429" actId="108"/>
          <ac:spMkLst>
            <pc:docMk/>
            <pc:sldMk cId="959022721" sldId="455"/>
            <ac:spMk id="5" creationId="{B4B81772-D1A2-4192-9E43-1597676D0BCC}"/>
          </ac:spMkLst>
        </pc:spChg>
        <pc:spChg chg="mod">
          <ac:chgData name="Germano Maioli Penello" userId="09a8bdae-2f17-4416-9fca-4e906e9ab742" providerId="ADAL" clId="{C953B3FF-65E1-4B02-9167-B1871DC38ADC}" dt="2020-09-22T00:48:14.249" v="431" actId="108"/>
          <ac:spMkLst>
            <pc:docMk/>
            <pc:sldMk cId="959022721" sldId="455"/>
            <ac:spMk id="8" creationId="{239C6BCF-B8A1-49F5-A27A-6D96EA736286}"/>
          </ac:spMkLst>
        </pc:spChg>
      </pc:sldChg>
      <pc:sldChg chg="modSp mod">
        <pc:chgData name="Germano Maioli Penello" userId="09a8bdae-2f17-4416-9fca-4e906e9ab742" providerId="ADAL" clId="{C953B3FF-65E1-4B02-9167-B1871DC38ADC}" dt="2020-09-22T00:53:17.596" v="462" actId="108"/>
        <pc:sldMkLst>
          <pc:docMk/>
          <pc:sldMk cId="0" sldId="461"/>
        </pc:sldMkLst>
        <pc:spChg chg="mod">
          <ac:chgData name="Germano Maioli Penello" userId="09a8bdae-2f17-4416-9fca-4e906e9ab742" providerId="ADAL" clId="{C953B3FF-65E1-4B02-9167-B1871DC38ADC}" dt="2020-09-22T00:53:17.596" v="462" actId="108"/>
          <ac:spMkLst>
            <pc:docMk/>
            <pc:sldMk cId="0" sldId="461"/>
            <ac:spMk id="10" creationId="{9A816FB6-BF96-4F1A-B0BB-36CBE953AF7B}"/>
          </ac:spMkLst>
        </pc:spChg>
      </pc:sldChg>
      <pc:sldChg chg="modSp mod">
        <pc:chgData name="Germano Maioli Penello" userId="09a8bdae-2f17-4416-9fca-4e906e9ab742" providerId="ADAL" clId="{C953B3FF-65E1-4B02-9167-B1871DC38ADC}" dt="2020-09-22T00:55:08.105" v="480" actId="1076"/>
        <pc:sldMkLst>
          <pc:docMk/>
          <pc:sldMk cId="1069466092" sldId="463"/>
        </pc:sldMkLst>
        <pc:spChg chg="mod">
          <ac:chgData name="Germano Maioli Penello" userId="09a8bdae-2f17-4416-9fca-4e906e9ab742" providerId="ADAL" clId="{C953B3FF-65E1-4B02-9167-B1871DC38ADC}" dt="2020-09-22T00:55:08.105" v="480" actId="1076"/>
          <ac:spMkLst>
            <pc:docMk/>
            <pc:sldMk cId="1069466092" sldId="463"/>
            <ac:spMk id="8" creationId="{B1FD56C0-48E1-4703-86A2-FEACF9DEBF51}"/>
          </ac:spMkLst>
        </pc:spChg>
      </pc:sldChg>
      <pc:sldChg chg="del">
        <pc:chgData name="Germano Maioli Penello" userId="09a8bdae-2f17-4416-9fca-4e906e9ab742" providerId="ADAL" clId="{C953B3FF-65E1-4B02-9167-B1871DC38ADC}" dt="2020-09-22T00:55:21.880" v="481" actId="47"/>
        <pc:sldMkLst>
          <pc:docMk/>
          <pc:sldMk cId="538707233" sldId="464"/>
        </pc:sldMkLst>
      </pc:sldChg>
      <pc:sldChg chg="del">
        <pc:chgData name="Germano Maioli Penello" userId="09a8bdae-2f17-4416-9fca-4e906e9ab742" providerId="ADAL" clId="{C953B3FF-65E1-4B02-9167-B1871DC38ADC}" dt="2020-09-20T22:31:27.139" v="27" actId="47"/>
        <pc:sldMkLst>
          <pc:docMk/>
          <pc:sldMk cId="0" sldId="467"/>
        </pc:sldMkLst>
      </pc:sldChg>
      <pc:sldChg chg="del">
        <pc:chgData name="Germano Maioli Penello" userId="09a8bdae-2f17-4416-9fca-4e906e9ab742" providerId="ADAL" clId="{C953B3FF-65E1-4B02-9167-B1871DC38ADC}" dt="2020-09-20T22:31:32.248" v="28" actId="47"/>
        <pc:sldMkLst>
          <pc:docMk/>
          <pc:sldMk cId="0" sldId="470"/>
        </pc:sldMkLst>
      </pc:sldChg>
      <pc:sldChg chg="del">
        <pc:chgData name="Germano Maioli Penello" userId="09a8bdae-2f17-4416-9fca-4e906e9ab742" providerId="ADAL" clId="{C953B3FF-65E1-4B02-9167-B1871DC38ADC}" dt="2020-09-20T22:31:26.362" v="26" actId="47"/>
        <pc:sldMkLst>
          <pc:docMk/>
          <pc:sldMk cId="0" sldId="471"/>
        </pc:sldMkLst>
      </pc:sldChg>
      <pc:sldChg chg="add">
        <pc:chgData name="Germano Maioli Penello" userId="09a8bdae-2f17-4416-9fca-4e906e9ab742" providerId="ADAL" clId="{C953B3FF-65E1-4B02-9167-B1871DC38ADC}" dt="2020-09-20T22:31:12.638" v="25"/>
        <pc:sldMkLst>
          <pc:docMk/>
          <pc:sldMk cId="0" sldId="472"/>
        </pc:sldMkLst>
      </pc:sldChg>
      <pc:sldChg chg="add">
        <pc:chgData name="Germano Maioli Penello" userId="09a8bdae-2f17-4416-9fca-4e906e9ab742" providerId="ADAL" clId="{C953B3FF-65E1-4B02-9167-B1871DC38ADC}" dt="2020-09-20T22:32:05.083" v="30"/>
        <pc:sldMkLst>
          <pc:docMk/>
          <pc:sldMk cId="3600982580" sldId="480"/>
        </pc:sldMkLst>
      </pc:sldChg>
      <pc:sldChg chg="addSp delSp modSp mod addAnim delAnim modAnim">
        <pc:chgData name="Germano Maioli Penello" userId="09a8bdae-2f17-4416-9fca-4e906e9ab742" providerId="ADAL" clId="{C953B3FF-65E1-4B02-9167-B1871DC38ADC}" dt="2020-09-20T19:08:47.313" v="18" actId="1076"/>
        <pc:sldMkLst>
          <pc:docMk/>
          <pc:sldMk cId="0" sldId="481"/>
        </pc:sldMkLst>
        <pc:spChg chg="del">
          <ac:chgData name="Germano Maioli Penello" userId="09a8bdae-2f17-4416-9fca-4e906e9ab742" providerId="ADAL" clId="{C953B3FF-65E1-4B02-9167-B1871DC38ADC}" dt="2020-09-20T19:02:34.741" v="6" actId="478"/>
          <ac:spMkLst>
            <pc:docMk/>
            <pc:sldMk cId="0" sldId="481"/>
            <ac:spMk id="5" creationId="{ADC200D6-EE4E-41A6-8E31-9D5C4F787846}"/>
          </ac:spMkLst>
        </pc:spChg>
        <pc:spChg chg="add">
          <ac:chgData name="Germano Maioli Penello" userId="09a8bdae-2f17-4416-9fca-4e906e9ab742" providerId="ADAL" clId="{C953B3FF-65E1-4B02-9167-B1871DC38ADC}" dt="2020-09-20T19:02:43.239" v="7" actId="22"/>
          <ac:spMkLst>
            <pc:docMk/>
            <pc:sldMk cId="0" sldId="481"/>
            <ac:spMk id="10" creationId="{8C657859-DA8A-49F3-A37C-28B996B57505}"/>
          </ac:spMkLst>
        </pc:spChg>
        <pc:picChg chg="add del">
          <ac:chgData name="Germano Maioli Penello" userId="09a8bdae-2f17-4416-9fca-4e906e9ab742" providerId="ADAL" clId="{C953B3FF-65E1-4B02-9167-B1871DC38ADC}" dt="2020-09-20T18:59:47.690" v="2" actId="478"/>
          <ac:picMkLst>
            <pc:docMk/>
            <pc:sldMk cId="0" sldId="481"/>
            <ac:picMk id="7" creationId="{D11699B8-0F2B-474D-AE30-80ADBFDC6EAA}"/>
          </ac:picMkLst>
        </pc:picChg>
        <pc:picChg chg="add del mod">
          <ac:chgData name="Germano Maioli Penello" userId="09a8bdae-2f17-4416-9fca-4e906e9ab742" providerId="ADAL" clId="{C953B3FF-65E1-4B02-9167-B1871DC38ADC}" dt="2020-09-20T19:05:43.265" v="8" actId="478"/>
          <ac:picMkLst>
            <pc:docMk/>
            <pc:sldMk cId="0" sldId="481"/>
            <ac:picMk id="8" creationId="{51073DFD-A1C4-43DA-AF99-07A80174908C}"/>
          </ac:picMkLst>
        </pc:picChg>
        <pc:picChg chg="add del mod">
          <ac:chgData name="Germano Maioli Penello" userId="09a8bdae-2f17-4416-9fca-4e906e9ab742" providerId="ADAL" clId="{C953B3FF-65E1-4B02-9167-B1871DC38ADC}" dt="2020-09-20T19:05:56.654" v="13" actId="478"/>
          <ac:picMkLst>
            <pc:docMk/>
            <pc:sldMk cId="0" sldId="481"/>
            <ac:picMk id="12" creationId="{37EC3622-A8DC-4F55-93F1-BDCDF2F40FC7}"/>
          </ac:picMkLst>
        </pc:picChg>
        <pc:picChg chg="add del mod">
          <ac:chgData name="Germano Maioli Penello" userId="09a8bdae-2f17-4416-9fca-4e906e9ab742" providerId="ADAL" clId="{C953B3FF-65E1-4B02-9167-B1871DC38ADC}" dt="2020-09-20T19:07:59.387" v="16" actId="478"/>
          <ac:picMkLst>
            <pc:docMk/>
            <pc:sldMk cId="0" sldId="481"/>
            <ac:picMk id="14" creationId="{ABBC7252-5558-47E3-96B1-B7059DAC0678}"/>
          </ac:picMkLst>
        </pc:picChg>
        <pc:picChg chg="add mod">
          <ac:chgData name="Germano Maioli Penello" userId="09a8bdae-2f17-4416-9fca-4e906e9ab742" providerId="ADAL" clId="{C953B3FF-65E1-4B02-9167-B1871DC38ADC}" dt="2020-09-20T19:08:47.313" v="18" actId="1076"/>
          <ac:picMkLst>
            <pc:docMk/>
            <pc:sldMk cId="0" sldId="481"/>
            <ac:picMk id="15" creationId="{245CEC2F-9ACA-4C0C-9DB6-F8DD3B82C09F}"/>
          </ac:picMkLst>
        </pc:picChg>
      </pc:sldChg>
      <pc:sldChg chg="modSp mod">
        <pc:chgData name="Germano Maioli Penello" userId="09a8bdae-2f17-4416-9fca-4e906e9ab742" providerId="ADAL" clId="{C953B3FF-65E1-4B02-9167-B1871DC38ADC}" dt="2020-09-22T12:22:27.822" v="1294" actId="403"/>
        <pc:sldMkLst>
          <pc:docMk/>
          <pc:sldMk cId="0" sldId="483"/>
        </pc:sldMkLst>
        <pc:spChg chg="mod">
          <ac:chgData name="Germano Maioli Penello" userId="09a8bdae-2f17-4416-9fca-4e906e9ab742" providerId="ADAL" clId="{C953B3FF-65E1-4B02-9167-B1871DC38ADC}" dt="2020-09-22T12:22:27.822" v="1294" actId="403"/>
          <ac:spMkLst>
            <pc:docMk/>
            <pc:sldMk cId="0" sldId="483"/>
            <ac:spMk id="12" creationId="{59C84F5B-337E-46E9-8765-83BA7F2219E9}"/>
          </ac:spMkLst>
        </pc:spChg>
      </pc:sldChg>
      <pc:sldChg chg="del">
        <pc:chgData name="Germano Maioli Penello" userId="09a8bdae-2f17-4416-9fca-4e906e9ab742" providerId="ADAL" clId="{C953B3FF-65E1-4B02-9167-B1871DC38ADC}" dt="2020-09-22T00:11:46.876" v="51" actId="2696"/>
        <pc:sldMkLst>
          <pc:docMk/>
          <pc:sldMk cId="1068714235" sldId="484"/>
        </pc:sldMkLst>
        <pc:spChg chg="del">
          <ac:chgData name="Germano Maioli Penello" userId="09a8bdae-2f17-4416-9fca-4e906e9ab742" providerId="ADAL" clId="{C953B3FF-65E1-4B02-9167-B1871DC38ADC}" dt="2020-09-22T12:31:26.009" v="1318" actId="478"/>
          <ac:spMkLst>
            <pc:docMk/>
            <pc:sldMk cId="1068714235" sldId="484"/>
            <ac:spMk id="25607" creationId="{A4EED07E-F940-421F-8177-9DEAF7FAF0AF}"/>
          </ac:spMkLst>
        </pc:spChg>
        <pc:picChg chg="del">
          <ac:chgData name="Germano Maioli Penello" userId="09a8bdae-2f17-4416-9fca-4e906e9ab742" providerId="ADAL" clId="{C953B3FF-65E1-4B02-9167-B1871DC38ADC}" dt="2020-09-22T12:31:24.769" v="1317" actId="478"/>
          <ac:picMkLst>
            <pc:docMk/>
            <pc:sldMk cId="1068714235" sldId="484"/>
            <ac:picMk id="25608" creationId="{2E4135F7-F2E6-4ABF-8602-B9474E8E672C}"/>
          </ac:picMkLst>
        </pc:picChg>
      </pc:sldChg>
      <pc:sldChg chg="add">
        <pc:chgData name="Germano Maioli Penello" userId="09a8bdae-2f17-4416-9fca-4e906e9ab742" providerId="ADAL" clId="{C953B3FF-65E1-4B02-9167-B1871DC38ADC}" dt="2020-09-22T00:11:52.263" v="52"/>
        <pc:sldMkLst>
          <pc:docMk/>
          <pc:sldMk cId="2390979653" sldId="485"/>
        </pc:sldMkLst>
      </pc:sldChg>
      <pc:sldChg chg="del">
        <pc:chgData name="Germano Maioli Penello" userId="09a8bdae-2f17-4416-9fca-4e906e9ab742" providerId="ADAL" clId="{C953B3FF-65E1-4B02-9167-B1871DC38ADC}" dt="2020-09-22T00:15:26.294" v="63" actId="2696"/>
        <pc:sldMkLst>
          <pc:docMk/>
          <pc:sldMk cId="324153910" sldId="496"/>
        </pc:sldMkLst>
        <pc:spChg chg="mod">
          <ac:chgData name="Germano Maioli Penello" userId="09a8bdae-2f17-4416-9fca-4e906e9ab742" providerId="ADAL" clId="{C953B3FF-65E1-4B02-9167-B1871DC38ADC}" dt="2020-09-22T00:38:18.722" v="371" actId="1076"/>
          <ac:spMkLst>
            <pc:docMk/>
            <pc:sldMk cId="324153910" sldId="496"/>
            <ac:spMk id="2" creationId="{E7CD9E41-7C76-4D35-A1FB-7C57F1547BDD}"/>
          </ac:spMkLst>
        </pc:spChg>
        <pc:spChg chg="add mod">
          <ac:chgData name="Germano Maioli Penello" userId="09a8bdae-2f17-4416-9fca-4e906e9ab742" providerId="ADAL" clId="{C953B3FF-65E1-4B02-9167-B1871DC38ADC}" dt="2020-09-22T00:38:28.803" v="374" actId="1076"/>
          <ac:spMkLst>
            <pc:docMk/>
            <pc:sldMk cId="324153910" sldId="496"/>
            <ac:spMk id="4" creationId="{2BC6FC80-9D6B-450C-90A9-69DE67631F9C}"/>
          </ac:spMkLst>
        </pc:spChg>
        <pc:spChg chg="mod">
          <ac:chgData name="Germano Maioli Penello" userId="09a8bdae-2f17-4416-9fca-4e906e9ab742" providerId="ADAL" clId="{C953B3FF-65E1-4B02-9167-B1871DC38ADC}" dt="2020-09-22T00:38:21.418" v="372" actId="1076"/>
          <ac:spMkLst>
            <pc:docMk/>
            <pc:sldMk cId="324153910" sldId="496"/>
            <ac:spMk id="5" creationId="{3EFE34A1-C49A-425F-B620-AAC4157230F4}"/>
          </ac:spMkLst>
        </pc:spChg>
        <pc:spChg chg="add mod">
          <ac:chgData name="Germano Maioli Penello" userId="09a8bdae-2f17-4416-9fca-4e906e9ab742" providerId="ADAL" clId="{C953B3FF-65E1-4B02-9167-B1871DC38ADC}" dt="2020-09-22T00:38:25.282" v="373" actId="1076"/>
          <ac:spMkLst>
            <pc:docMk/>
            <pc:sldMk cId="324153910" sldId="496"/>
            <ac:spMk id="6" creationId="{43BE6904-34E8-4952-92F6-8F9C0FA1F73B}"/>
          </ac:spMkLst>
        </pc:spChg>
      </pc:sldChg>
      <pc:sldChg chg="del">
        <pc:chgData name="Germano Maioli Penello" userId="09a8bdae-2f17-4416-9fca-4e906e9ab742" providerId="ADAL" clId="{C953B3FF-65E1-4B02-9167-B1871DC38ADC}" dt="2020-09-22T00:15:26.294" v="63" actId="2696"/>
        <pc:sldMkLst>
          <pc:docMk/>
          <pc:sldMk cId="0" sldId="497"/>
        </pc:sldMkLst>
      </pc:sldChg>
      <pc:sldChg chg="delSp modSp add del mod">
        <pc:chgData name="Germano Maioli Penello" userId="09a8bdae-2f17-4416-9fca-4e906e9ab742" providerId="ADAL" clId="{C953B3FF-65E1-4B02-9167-B1871DC38ADC}" dt="2020-09-22T00:38:33.964" v="375" actId="47"/>
        <pc:sldMkLst>
          <pc:docMk/>
          <pc:sldMk cId="342924239" sldId="497"/>
        </pc:sldMkLst>
        <pc:spChg chg="mod">
          <ac:chgData name="Germano Maioli Penello" userId="09a8bdae-2f17-4416-9fca-4e906e9ab742" providerId="ADAL" clId="{C953B3FF-65E1-4B02-9167-B1871DC38ADC}" dt="2020-09-22T00:36:30.419" v="338" actId="20577"/>
          <ac:spMkLst>
            <pc:docMk/>
            <pc:sldMk cId="342924239" sldId="497"/>
            <ac:spMk id="6" creationId="{55E1AF76-8FAB-425A-9942-B29E0C4E5E31}"/>
          </ac:spMkLst>
        </pc:spChg>
        <pc:spChg chg="del">
          <ac:chgData name="Germano Maioli Penello" userId="09a8bdae-2f17-4416-9fca-4e906e9ab742" providerId="ADAL" clId="{C953B3FF-65E1-4B02-9167-B1871DC38ADC}" dt="2020-09-22T00:36:55.977" v="339" actId="478"/>
          <ac:spMkLst>
            <pc:docMk/>
            <pc:sldMk cId="342924239" sldId="497"/>
            <ac:spMk id="7" creationId="{36C2E93A-D664-4006-B512-8C8188C4407F}"/>
          </ac:spMkLst>
        </pc:spChg>
        <pc:spChg chg="del">
          <ac:chgData name="Germano Maioli Penello" userId="09a8bdae-2f17-4416-9fca-4e906e9ab742" providerId="ADAL" clId="{C953B3FF-65E1-4B02-9167-B1871DC38ADC}" dt="2020-09-22T00:38:01.345" v="366" actId="21"/>
          <ac:spMkLst>
            <pc:docMk/>
            <pc:sldMk cId="342924239" sldId="497"/>
            <ac:spMk id="8" creationId="{95D546C8-69AE-421F-A6FD-636C91085966}"/>
          </ac:spMkLst>
        </pc:spChg>
      </pc:sldChg>
      <pc:sldChg chg="modSp mod modShow">
        <pc:chgData name="Germano Maioli Penello" userId="09a8bdae-2f17-4416-9fca-4e906e9ab742" providerId="ADAL" clId="{C953B3FF-65E1-4B02-9167-B1871DC38ADC}" dt="2020-09-22T17:50:23.078" v="1475" actId="729"/>
        <pc:sldMkLst>
          <pc:docMk/>
          <pc:sldMk cId="0" sldId="501"/>
        </pc:sldMkLst>
        <pc:picChg chg="mod">
          <ac:chgData name="Germano Maioli Penello" userId="09a8bdae-2f17-4416-9fca-4e906e9ab742" providerId="ADAL" clId="{C953B3FF-65E1-4B02-9167-B1871DC38ADC}" dt="2020-09-22T00:16:37.422" v="79" actId="1076"/>
          <ac:picMkLst>
            <pc:docMk/>
            <pc:sldMk cId="0" sldId="501"/>
            <ac:picMk id="11" creationId="{11772F3B-9CBC-4A66-8E55-B4DEF137F076}"/>
          </ac:picMkLst>
        </pc:picChg>
      </pc:sldChg>
      <pc:sldChg chg="modSp del mod">
        <pc:chgData name="Germano Maioli Penello" userId="09a8bdae-2f17-4416-9fca-4e906e9ab742" providerId="ADAL" clId="{C953B3FF-65E1-4B02-9167-B1871DC38ADC}" dt="2020-09-22T00:47:32.113" v="428" actId="47"/>
        <pc:sldMkLst>
          <pc:docMk/>
          <pc:sldMk cId="0" sldId="509"/>
        </pc:sldMkLst>
        <pc:spChg chg="mod">
          <ac:chgData name="Germano Maioli Penello" userId="09a8bdae-2f17-4416-9fca-4e906e9ab742" providerId="ADAL" clId="{C953B3FF-65E1-4B02-9167-B1871DC38ADC}" dt="2020-09-22T00:47:02.432" v="420" actId="20577"/>
          <ac:spMkLst>
            <pc:docMk/>
            <pc:sldMk cId="0" sldId="509"/>
            <ac:spMk id="10" creationId="{17D2D721-13C6-423F-987C-E960A81A767B}"/>
          </ac:spMkLst>
        </pc:spChg>
      </pc:sldChg>
      <pc:sldChg chg="add">
        <pc:chgData name="Germano Maioli Penello" userId="09a8bdae-2f17-4416-9fca-4e906e9ab742" providerId="ADAL" clId="{C953B3FF-65E1-4B02-9167-B1871DC38ADC}" dt="2020-09-22T00:11:52.263" v="52"/>
        <pc:sldMkLst>
          <pc:docMk/>
          <pc:sldMk cId="2994659028" sldId="510"/>
        </pc:sldMkLst>
      </pc:sldChg>
      <pc:sldChg chg="add">
        <pc:chgData name="Germano Maioli Penello" userId="09a8bdae-2f17-4416-9fca-4e906e9ab742" providerId="ADAL" clId="{C953B3FF-65E1-4B02-9167-B1871DC38ADC}" dt="2020-09-22T00:11:52.263" v="52"/>
        <pc:sldMkLst>
          <pc:docMk/>
          <pc:sldMk cId="2121290839" sldId="512"/>
        </pc:sldMkLst>
      </pc:sldChg>
      <pc:sldChg chg="addSp modSp mod">
        <pc:chgData name="Germano Maioli Penello" userId="09a8bdae-2f17-4416-9fca-4e906e9ab742" providerId="ADAL" clId="{C953B3FF-65E1-4B02-9167-B1871DC38ADC}" dt="2020-09-22T12:19:06.608" v="1277" actId="1076"/>
        <pc:sldMkLst>
          <pc:docMk/>
          <pc:sldMk cId="117451184" sldId="573"/>
        </pc:sldMkLst>
        <pc:spChg chg="mod">
          <ac:chgData name="Germano Maioli Penello" userId="09a8bdae-2f17-4416-9fca-4e906e9ab742" providerId="ADAL" clId="{C953B3FF-65E1-4B02-9167-B1871DC38ADC}" dt="2020-09-22T12:18:55.023" v="1274" actId="1076"/>
          <ac:spMkLst>
            <pc:docMk/>
            <pc:sldMk cId="117451184" sldId="573"/>
            <ac:spMk id="13" creationId="{286F448F-F816-472D-BF32-BD9E525E51E6}"/>
          </ac:spMkLst>
        </pc:spChg>
        <pc:spChg chg="mod">
          <ac:chgData name="Germano Maioli Penello" userId="09a8bdae-2f17-4416-9fca-4e906e9ab742" providerId="ADAL" clId="{C953B3FF-65E1-4B02-9167-B1871DC38ADC}" dt="2020-09-22T12:19:06.608" v="1277" actId="1076"/>
          <ac:spMkLst>
            <pc:docMk/>
            <pc:sldMk cId="117451184" sldId="573"/>
            <ac:spMk id="15" creationId="{2E3E7C73-2337-4F0F-B23F-04CC002E7C4E}"/>
          </ac:spMkLst>
        </pc:spChg>
        <pc:spChg chg="mod">
          <ac:chgData name="Germano Maioli Penello" userId="09a8bdae-2f17-4416-9fca-4e906e9ab742" providerId="ADAL" clId="{C953B3FF-65E1-4B02-9167-B1871DC38ADC}" dt="2020-09-22T12:18:41.052" v="1272" actId="1076"/>
          <ac:spMkLst>
            <pc:docMk/>
            <pc:sldMk cId="117451184" sldId="573"/>
            <ac:spMk id="17" creationId="{B89910A7-C1FA-4CBB-86AA-322B223BC9D8}"/>
          </ac:spMkLst>
        </pc:spChg>
        <pc:picChg chg="add mod">
          <ac:chgData name="Germano Maioli Penello" userId="09a8bdae-2f17-4416-9fca-4e906e9ab742" providerId="ADAL" clId="{C953B3FF-65E1-4B02-9167-B1871DC38ADC}" dt="2020-09-22T12:19:02.135" v="1276" actId="1076"/>
          <ac:picMkLst>
            <pc:docMk/>
            <pc:sldMk cId="117451184" sldId="573"/>
            <ac:picMk id="19" creationId="{9680EC82-CE5C-4C79-A091-FCC708B59F46}"/>
          </ac:picMkLst>
        </pc:picChg>
      </pc:sldChg>
      <pc:sldChg chg="modSp mod">
        <pc:chgData name="Germano Maioli Penello" userId="09a8bdae-2f17-4416-9fca-4e906e9ab742" providerId="ADAL" clId="{C953B3FF-65E1-4B02-9167-B1871DC38ADC}" dt="2020-09-22T13:23:43.018" v="1461" actId="1076"/>
        <pc:sldMkLst>
          <pc:docMk/>
          <pc:sldMk cId="3244889253" sldId="574"/>
        </pc:sldMkLst>
        <pc:spChg chg="mod">
          <ac:chgData name="Germano Maioli Penello" userId="09a8bdae-2f17-4416-9fca-4e906e9ab742" providerId="ADAL" clId="{C953B3FF-65E1-4B02-9167-B1871DC38ADC}" dt="2020-09-22T13:23:43.018" v="1461" actId="1076"/>
          <ac:spMkLst>
            <pc:docMk/>
            <pc:sldMk cId="3244889253" sldId="574"/>
            <ac:spMk id="9" creationId="{CF733AEE-72A0-462A-901F-5C60C19CC24D}"/>
          </ac:spMkLst>
        </pc:spChg>
      </pc:sldChg>
      <pc:sldChg chg="del">
        <pc:chgData name="Germano Maioli Penello" userId="09a8bdae-2f17-4416-9fca-4e906e9ab742" providerId="ADAL" clId="{C953B3FF-65E1-4B02-9167-B1871DC38ADC}" dt="2020-09-20T22:32:49.284" v="31" actId="47"/>
        <pc:sldMkLst>
          <pc:docMk/>
          <pc:sldMk cId="1745916038" sldId="578"/>
        </pc:sldMkLst>
      </pc:sldChg>
      <pc:sldChg chg="modSp mod modShow">
        <pc:chgData name="Germano Maioli Penello" userId="09a8bdae-2f17-4416-9fca-4e906e9ab742" providerId="ADAL" clId="{C953B3FF-65E1-4B02-9167-B1871DC38ADC}" dt="2020-09-22T17:53:50.666" v="1477" actId="729"/>
        <pc:sldMkLst>
          <pc:docMk/>
          <pc:sldMk cId="369962500" sldId="579"/>
        </pc:sldMkLst>
        <pc:spChg chg="mod">
          <ac:chgData name="Germano Maioli Penello" userId="09a8bdae-2f17-4416-9fca-4e906e9ab742" providerId="ADAL" clId="{C953B3FF-65E1-4B02-9167-B1871DC38ADC}" dt="2020-09-22T17:53:46.384" v="1476" actId="1076"/>
          <ac:spMkLst>
            <pc:docMk/>
            <pc:sldMk cId="369962500" sldId="579"/>
            <ac:spMk id="5" creationId="{220D78AD-6102-4CE8-A812-488E7845B38D}"/>
          </ac:spMkLst>
        </pc:spChg>
        <pc:spChg chg="mod">
          <ac:chgData name="Germano Maioli Penello" userId="09a8bdae-2f17-4416-9fca-4e906e9ab742" providerId="ADAL" clId="{C953B3FF-65E1-4B02-9167-B1871DC38ADC}" dt="2020-09-20T19:11:05.511" v="24" actId="20577"/>
          <ac:spMkLst>
            <pc:docMk/>
            <pc:sldMk cId="369962500" sldId="579"/>
            <ac:spMk id="7" creationId="{70925A0E-8057-4936-BF0C-B40CAB5F60AD}"/>
          </ac:spMkLst>
        </pc:spChg>
      </pc:sldChg>
      <pc:sldChg chg="add">
        <pc:chgData name="Germano Maioli Penello" userId="09a8bdae-2f17-4416-9fca-4e906e9ab742" providerId="ADAL" clId="{C953B3FF-65E1-4B02-9167-B1871DC38ADC}" dt="2020-09-20T22:31:12.638" v="25"/>
        <pc:sldMkLst>
          <pc:docMk/>
          <pc:sldMk cId="0" sldId="580"/>
        </pc:sldMkLst>
      </pc:sldChg>
      <pc:sldChg chg="addSp delSp modSp add del mod">
        <pc:chgData name="Germano Maioli Penello" userId="09a8bdae-2f17-4416-9fca-4e906e9ab742" providerId="ADAL" clId="{C953B3FF-65E1-4B02-9167-B1871DC38ADC}" dt="2020-09-22T00:11:31.172" v="50" actId="1076"/>
        <pc:sldMkLst>
          <pc:docMk/>
          <pc:sldMk cId="0" sldId="581"/>
        </pc:sldMkLst>
        <pc:spChg chg="del">
          <ac:chgData name="Germano Maioli Penello" userId="09a8bdae-2f17-4416-9fca-4e906e9ab742" providerId="ADAL" clId="{C953B3FF-65E1-4B02-9167-B1871DC38ADC}" dt="2020-09-22T00:10:55.835" v="38" actId="478"/>
          <ac:spMkLst>
            <pc:docMk/>
            <pc:sldMk cId="0" sldId="581"/>
            <ac:spMk id="2" creationId="{03F5B4C3-EE63-431C-8F85-ABDA9C766746}"/>
          </ac:spMkLst>
        </pc:spChg>
        <pc:spChg chg="del">
          <ac:chgData name="Germano Maioli Penello" userId="09a8bdae-2f17-4416-9fca-4e906e9ab742" providerId="ADAL" clId="{C953B3FF-65E1-4B02-9167-B1871DC38ADC}" dt="2020-09-22T00:10:55.835" v="38" actId="478"/>
          <ac:spMkLst>
            <pc:docMk/>
            <pc:sldMk cId="0" sldId="581"/>
            <ac:spMk id="5" creationId="{C565DA60-D445-4B4B-A06A-EB5CC9693DF4}"/>
          </ac:spMkLst>
        </pc:spChg>
        <pc:spChg chg="del">
          <ac:chgData name="Germano Maioli Penello" userId="09a8bdae-2f17-4416-9fca-4e906e9ab742" providerId="ADAL" clId="{C953B3FF-65E1-4B02-9167-B1871DC38ADC}" dt="2020-09-22T00:10:55.835" v="38" actId="478"/>
          <ac:spMkLst>
            <pc:docMk/>
            <pc:sldMk cId="0" sldId="581"/>
            <ac:spMk id="6" creationId="{1D2A4DC1-ACDB-4755-916F-5764C77D5A40}"/>
          </ac:spMkLst>
        </pc:spChg>
        <pc:spChg chg="del">
          <ac:chgData name="Germano Maioli Penello" userId="09a8bdae-2f17-4416-9fca-4e906e9ab742" providerId="ADAL" clId="{C953B3FF-65E1-4B02-9167-B1871DC38ADC}" dt="2020-09-22T00:10:55.835" v="38" actId="478"/>
          <ac:spMkLst>
            <pc:docMk/>
            <pc:sldMk cId="0" sldId="581"/>
            <ac:spMk id="7" creationId="{4CD981F6-E806-4C1E-82C3-05F4FAE9808C}"/>
          </ac:spMkLst>
        </pc:spChg>
        <pc:spChg chg="add mod">
          <ac:chgData name="Germano Maioli Penello" userId="09a8bdae-2f17-4416-9fca-4e906e9ab742" providerId="ADAL" clId="{C953B3FF-65E1-4B02-9167-B1871DC38ADC}" dt="2020-09-22T00:11:06.013" v="40" actId="1076"/>
          <ac:spMkLst>
            <pc:docMk/>
            <pc:sldMk cId="0" sldId="581"/>
            <ac:spMk id="8" creationId="{0DA93339-FFB5-4B16-9665-0E82A83D82D6}"/>
          </ac:spMkLst>
        </pc:spChg>
        <pc:spChg chg="add mod">
          <ac:chgData name="Germano Maioli Penello" userId="09a8bdae-2f17-4416-9fca-4e906e9ab742" providerId="ADAL" clId="{C953B3FF-65E1-4B02-9167-B1871DC38ADC}" dt="2020-09-22T00:11:09.405" v="41" actId="1076"/>
          <ac:spMkLst>
            <pc:docMk/>
            <pc:sldMk cId="0" sldId="581"/>
            <ac:spMk id="10" creationId="{C5150601-81DD-4C7A-B9A4-EC21CE66169B}"/>
          </ac:spMkLst>
        </pc:spChg>
        <pc:spChg chg="add mod">
          <ac:chgData name="Germano Maioli Penello" userId="09a8bdae-2f17-4416-9fca-4e906e9ab742" providerId="ADAL" clId="{C953B3FF-65E1-4B02-9167-B1871DC38ADC}" dt="2020-09-22T00:11:23.448" v="47" actId="1076"/>
          <ac:spMkLst>
            <pc:docMk/>
            <pc:sldMk cId="0" sldId="581"/>
            <ac:spMk id="12" creationId="{CE73EB44-7283-414C-AB8E-B9CFD2D1033E}"/>
          </ac:spMkLst>
        </pc:spChg>
        <pc:spChg chg="add mod">
          <ac:chgData name="Germano Maioli Penello" userId="09a8bdae-2f17-4416-9fca-4e906e9ab742" providerId="ADAL" clId="{C953B3FF-65E1-4B02-9167-B1871DC38ADC}" dt="2020-09-22T00:11:28.373" v="49" actId="1076"/>
          <ac:spMkLst>
            <pc:docMk/>
            <pc:sldMk cId="0" sldId="581"/>
            <ac:spMk id="14" creationId="{B1B6524C-B53C-4452-9795-80935255FBDF}"/>
          </ac:spMkLst>
        </pc:spChg>
        <pc:spChg chg="add mod">
          <ac:chgData name="Germano Maioli Penello" userId="09a8bdae-2f17-4416-9fca-4e906e9ab742" providerId="ADAL" clId="{C953B3FF-65E1-4B02-9167-B1871DC38ADC}" dt="2020-09-22T00:11:31.172" v="50" actId="1076"/>
          <ac:spMkLst>
            <pc:docMk/>
            <pc:sldMk cId="0" sldId="581"/>
            <ac:spMk id="20" creationId="{7CB274F3-76E0-4788-85EE-7FA9D0244157}"/>
          </ac:spMkLst>
        </pc:spChg>
        <pc:spChg chg="del">
          <ac:chgData name="Germano Maioli Penello" userId="09a8bdae-2f17-4416-9fca-4e906e9ab742" providerId="ADAL" clId="{C953B3FF-65E1-4B02-9167-B1871DC38ADC}" dt="2020-09-22T00:10:55.835" v="38" actId="478"/>
          <ac:spMkLst>
            <pc:docMk/>
            <pc:sldMk cId="0" sldId="581"/>
            <ac:spMk id="16390" creationId="{241A4899-4D18-4C79-A02D-3B6DF499B643}"/>
          </ac:spMkLst>
        </pc:spChg>
        <pc:picChg chg="del">
          <ac:chgData name="Germano Maioli Penello" userId="09a8bdae-2f17-4416-9fca-4e906e9ab742" providerId="ADAL" clId="{C953B3FF-65E1-4B02-9167-B1871DC38ADC}" dt="2020-09-22T00:10:55.835" v="38" actId="478"/>
          <ac:picMkLst>
            <pc:docMk/>
            <pc:sldMk cId="0" sldId="581"/>
            <ac:picMk id="3" creationId="{EDC43A5A-1FE1-41CF-A2B8-ED07A1B6AA31}"/>
          </ac:picMkLst>
        </pc:picChg>
        <pc:picChg chg="del">
          <ac:chgData name="Germano Maioli Penello" userId="09a8bdae-2f17-4416-9fca-4e906e9ab742" providerId="ADAL" clId="{C953B3FF-65E1-4B02-9167-B1871DC38ADC}" dt="2020-09-22T00:10:55.835" v="38" actId="478"/>
          <ac:picMkLst>
            <pc:docMk/>
            <pc:sldMk cId="0" sldId="581"/>
            <ac:picMk id="4" creationId="{32FEA405-D890-42FA-938A-E88FF7F14203}"/>
          </ac:picMkLst>
        </pc:picChg>
        <pc:picChg chg="add mod">
          <ac:chgData name="Germano Maioli Penello" userId="09a8bdae-2f17-4416-9fca-4e906e9ab742" providerId="ADAL" clId="{C953B3FF-65E1-4B02-9167-B1871DC38ADC}" dt="2020-09-22T00:11:19.971" v="46" actId="1076"/>
          <ac:picMkLst>
            <pc:docMk/>
            <pc:sldMk cId="0" sldId="581"/>
            <ac:picMk id="16" creationId="{554FC1B0-F080-4DCA-8FCF-D506C7E18B8A}"/>
          </ac:picMkLst>
        </pc:picChg>
        <pc:picChg chg="add mod">
          <ac:chgData name="Germano Maioli Penello" userId="09a8bdae-2f17-4416-9fca-4e906e9ab742" providerId="ADAL" clId="{C953B3FF-65E1-4B02-9167-B1871DC38ADC}" dt="2020-09-22T00:11:11.299" v="42" actId="1076"/>
          <ac:picMkLst>
            <pc:docMk/>
            <pc:sldMk cId="0" sldId="581"/>
            <ac:picMk id="18" creationId="{5D6BE390-8BD4-44B7-9735-6B0D48D70C72}"/>
          </ac:picMkLst>
        </pc:picChg>
      </pc:sldChg>
      <pc:sldChg chg="addSp delSp modSp new mod">
        <pc:chgData name="Germano Maioli Penello" userId="09a8bdae-2f17-4416-9fca-4e906e9ab742" providerId="ADAL" clId="{C953B3FF-65E1-4B02-9167-B1871DC38ADC}" dt="2020-09-22T12:21:43.437" v="1291" actId="1076"/>
        <pc:sldMkLst>
          <pc:docMk/>
          <pc:sldMk cId="466274249" sldId="582"/>
        </pc:sldMkLst>
        <pc:spChg chg="mod">
          <ac:chgData name="Germano Maioli Penello" userId="09a8bdae-2f17-4416-9fca-4e906e9ab742" providerId="ADAL" clId="{C953B3FF-65E1-4B02-9167-B1871DC38ADC}" dt="2020-09-22T11:52:01.440" v="1129" actId="1076"/>
          <ac:spMkLst>
            <pc:docMk/>
            <pc:sldMk cId="466274249" sldId="582"/>
            <ac:spMk id="2" creationId="{B94EC697-D67C-44BC-857E-4F90B5A732F5}"/>
          </ac:spMkLst>
        </pc:spChg>
        <pc:spChg chg="mod">
          <ac:chgData name="Germano Maioli Penello" userId="09a8bdae-2f17-4416-9fca-4e906e9ab742" providerId="ADAL" clId="{C953B3FF-65E1-4B02-9167-B1871DC38ADC}" dt="2020-09-22T12:21:34.445" v="1289" actId="14100"/>
          <ac:spMkLst>
            <pc:docMk/>
            <pc:sldMk cId="466274249" sldId="582"/>
            <ac:spMk id="3" creationId="{E74AC13B-BE5A-4A76-AC98-CD40F74C397A}"/>
          </ac:spMkLst>
        </pc:spChg>
        <pc:spChg chg="add del mod">
          <ac:chgData name="Germano Maioli Penello" userId="09a8bdae-2f17-4416-9fca-4e906e9ab742" providerId="ADAL" clId="{C953B3FF-65E1-4B02-9167-B1871DC38ADC}" dt="2020-09-22T00:18:48.232" v="125"/>
          <ac:spMkLst>
            <pc:docMk/>
            <pc:sldMk cId="466274249" sldId="582"/>
            <ac:spMk id="5" creationId="{233C64F4-3D01-4875-8001-101CDA3A332B}"/>
          </ac:spMkLst>
        </pc:spChg>
        <pc:spChg chg="add del mod">
          <ac:chgData name="Germano Maioli Penello" userId="09a8bdae-2f17-4416-9fca-4e906e9ab742" providerId="ADAL" clId="{C953B3FF-65E1-4B02-9167-B1871DC38ADC}" dt="2020-09-22T00:18:51.359" v="127"/>
          <ac:spMkLst>
            <pc:docMk/>
            <pc:sldMk cId="466274249" sldId="582"/>
            <ac:spMk id="7" creationId="{56100699-DED9-4415-AA08-E67D7FD527DA}"/>
          </ac:spMkLst>
        </pc:spChg>
        <pc:spChg chg="add del mod">
          <ac:chgData name="Germano Maioli Penello" userId="09a8bdae-2f17-4416-9fca-4e906e9ab742" providerId="ADAL" clId="{C953B3FF-65E1-4B02-9167-B1871DC38ADC}" dt="2020-09-22T00:19:02.758" v="129"/>
          <ac:spMkLst>
            <pc:docMk/>
            <pc:sldMk cId="466274249" sldId="582"/>
            <ac:spMk id="9" creationId="{3FD4068D-3F31-4D34-AF46-4C5DE1867589}"/>
          </ac:spMkLst>
        </pc:spChg>
        <pc:spChg chg="add mod">
          <ac:chgData name="Germano Maioli Penello" userId="09a8bdae-2f17-4416-9fca-4e906e9ab742" providerId="ADAL" clId="{C953B3FF-65E1-4B02-9167-B1871DC38ADC}" dt="2020-09-22T12:21:43.437" v="1291" actId="1076"/>
          <ac:spMkLst>
            <pc:docMk/>
            <pc:sldMk cId="466274249" sldId="582"/>
            <ac:spMk id="11" creationId="{8628E242-17EC-4E9A-8408-D3F13B3DD5D5}"/>
          </ac:spMkLst>
        </pc:spChg>
        <pc:spChg chg="add mod">
          <ac:chgData name="Germano Maioli Penello" userId="09a8bdae-2f17-4416-9fca-4e906e9ab742" providerId="ADAL" clId="{C953B3FF-65E1-4B02-9167-B1871DC38ADC}" dt="2020-09-22T12:21:43.437" v="1291" actId="1076"/>
          <ac:spMkLst>
            <pc:docMk/>
            <pc:sldMk cId="466274249" sldId="582"/>
            <ac:spMk id="12" creationId="{18E95D1D-2FB4-47B9-8CBA-95EFA7965A46}"/>
          </ac:spMkLst>
        </pc:spChg>
        <pc:spChg chg="add mod">
          <ac:chgData name="Germano Maioli Penello" userId="09a8bdae-2f17-4416-9fca-4e906e9ab742" providerId="ADAL" clId="{C953B3FF-65E1-4B02-9167-B1871DC38ADC}" dt="2020-09-22T12:21:30.730" v="1288" actId="1076"/>
          <ac:spMkLst>
            <pc:docMk/>
            <pc:sldMk cId="466274249" sldId="582"/>
            <ac:spMk id="17" creationId="{4DA931AE-81A4-4822-A2C3-60E594ED3471}"/>
          </ac:spMkLst>
        </pc:spChg>
        <pc:graphicFrameChg chg="add del mod">
          <ac:chgData name="Germano Maioli Penello" userId="09a8bdae-2f17-4416-9fca-4e906e9ab742" providerId="ADAL" clId="{C953B3FF-65E1-4B02-9167-B1871DC38ADC}" dt="2020-09-22T00:18:48.232" v="125"/>
          <ac:graphicFrameMkLst>
            <pc:docMk/>
            <pc:sldMk cId="466274249" sldId="582"/>
            <ac:graphicFrameMk id="4" creationId="{D6BAF721-2506-40BA-ACA6-AF24E9D6CBB0}"/>
          </ac:graphicFrameMkLst>
        </pc:graphicFrameChg>
        <pc:graphicFrameChg chg="add del mod">
          <ac:chgData name="Germano Maioli Penello" userId="09a8bdae-2f17-4416-9fca-4e906e9ab742" providerId="ADAL" clId="{C953B3FF-65E1-4B02-9167-B1871DC38ADC}" dt="2020-09-22T00:18:51.359" v="127"/>
          <ac:graphicFrameMkLst>
            <pc:docMk/>
            <pc:sldMk cId="466274249" sldId="582"/>
            <ac:graphicFrameMk id="6" creationId="{82EDC067-7996-4442-84BB-C8135BAC7A03}"/>
          </ac:graphicFrameMkLst>
        </pc:graphicFrameChg>
        <pc:graphicFrameChg chg="add del mod">
          <ac:chgData name="Germano Maioli Penello" userId="09a8bdae-2f17-4416-9fca-4e906e9ab742" providerId="ADAL" clId="{C953B3FF-65E1-4B02-9167-B1871DC38ADC}" dt="2020-09-22T00:19:02.758" v="129"/>
          <ac:graphicFrameMkLst>
            <pc:docMk/>
            <pc:sldMk cId="466274249" sldId="582"/>
            <ac:graphicFrameMk id="8" creationId="{592D287D-6985-4E66-9DB2-591982AB0459}"/>
          </ac:graphicFrameMkLst>
        </pc:graphicFrameChg>
        <pc:cxnChg chg="add mod">
          <ac:chgData name="Germano Maioli Penello" userId="09a8bdae-2f17-4416-9fca-4e906e9ab742" providerId="ADAL" clId="{C953B3FF-65E1-4B02-9167-B1871DC38ADC}" dt="2020-09-22T12:21:38.243" v="1290" actId="1076"/>
          <ac:cxnSpMkLst>
            <pc:docMk/>
            <pc:sldMk cId="466274249" sldId="582"/>
            <ac:cxnSpMk id="14" creationId="{AAEC219A-BF5B-4E8F-A022-28E82C564A52}"/>
          </ac:cxnSpMkLst>
        </pc:cxnChg>
      </pc:sldChg>
      <pc:sldChg chg="new del">
        <pc:chgData name="Germano Maioli Penello" userId="09a8bdae-2f17-4416-9fca-4e906e9ab742" providerId="ADAL" clId="{C953B3FF-65E1-4B02-9167-B1871DC38ADC}" dt="2020-09-22T17:54:03.894" v="1480" actId="47"/>
        <pc:sldMkLst>
          <pc:docMk/>
          <pc:sldMk cId="3252834541" sldId="583"/>
        </pc:sldMkLst>
      </pc:sldChg>
      <pc:sldChg chg="delSp add">
        <pc:chgData name="Germano Maioli Penello" userId="09a8bdae-2f17-4416-9fca-4e906e9ab742" providerId="ADAL" clId="{C953B3FF-65E1-4B02-9167-B1871DC38ADC}" dt="2020-09-22T17:54:10.504" v="1481" actId="478"/>
        <pc:sldMkLst>
          <pc:docMk/>
          <pc:sldMk cId="825941591" sldId="584"/>
        </pc:sldMkLst>
        <pc:spChg chg="del">
          <ac:chgData name="Germano Maioli Penello" userId="09a8bdae-2f17-4416-9fca-4e906e9ab742" providerId="ADAL" clId="{C953B3FF-65E1-4B02-9167-B1871DC38ADC}" dt="2020-09-22T17:54:10.504" v="1481" actId="478"/>
          <ac:spMkLst>
            <pc:docMk/>
            <pc:sldMk cId="825941591" sldId="584"/>
            <ac:spMk id="15" creationId="{2E3E7C73-2337-4F0F-B23F-04CC002E7C4E}"/>
          </ac:spMkLst>
        </pc:spChg>
      </pc:sldChg>
      <pc:sldChg chg="addSp modSp new mod">
        <pc:chgData name="Germano Maioli Penello" userId="09a8bdae-2f17-4416-9fca-4e906e9ab742" providerId="ADAL" clId="{C953B3FF-65E1-4B02-9167-B1871DC38ADC}" dt="2020-09-22T18:36:34.247" v="1491" actId="207"/>
        <pc:sldMkLst>
          <pc:docMk/>
          <pc:sldMk cId="1298670020" sldId="585"/>
        </pc:sldMkLst>
        <pc:spChg chg="add mod">
          <ac:chgData name="Germano Maioli Penello" userId="09a8bdae-2f17-4416-9fca-4e906e9ab742" providerId="ADAL" clId="{C953B3FF-65E1-4B02-9167-B1871DC38ADC}" dt="2020-09-22T18:35:47.175" v="1484" actId="1076"/>
          <ac:spMkLst>
            <pc:docMk/>
            <pc:sldMk cId="1298670020" sldId="585"/>
            <ac:spMk id="3" creationId="{122B0645-3AB7-4DD2-8682-C122F739D9AB}"/>
          </ac:spMkLst>
        </pc:spChg>
        <pc:spChg chg="add mod">
          <ac:chgData name="Germano Maioli Penello" userId="09a8bdae-2f17-4416-9fca-4e906e9ab742" providerId="ADAL" clId="{C953B3FF-65E1-4B02-9167-B1871DC38ADC}" dt="2020-09-22T18:35:55.200" v="1486" actId="1076"/>
          <ac:spMkLst>
            <pc:docMk/>
            <pc:sldMk cId="1298670020" sldId="585"/>
            <ac:spMk id="7" creationId="{7780A3F9-DB7E-4915-8295-F358EF243650}"/>
          </ac:spMkLst>
        </pc:spChg>
        <pc:spChg chg="add mod">
          <ac:chgData name="Germano Maioli Penello" userId="09a8bdae-2f17-4416-9fca-4e906e9ab742" providerId="ADAL" clId="{C953B3FF-65E1-4B02-9167-B1871DC38ADC}" dt="2020-09-22T18:36:34.247" v="1491" actId="207"/>
          <ac:spMkLst>
            <pc:docMk/>
            <pc:sldMk cId="1298670020" sldId="585"/>
            <ac:spMk id="9" creationId="{FB4A64BF-CF1F-45E1-A4A4-021C4DCF4529}"/>
          </ac:spMkLst>
        </pc:spChg>
        <pc:picChg chg="add mod">
          <ac:chgData name="Germano Maioli Penello" userId="09a8bdae-2f17-4416-9fca-4e906e9ab742" providerId="ADAL" clId="{C953B3FF-65E1-4B02-9167-B1871DC38ADC}" dt="2020-09-22T18:35:58.050" v="1487" actId="1076"/>
          <ac:picMkLst>
            <pc:docMk/>
            <pc:sldMk cId="1298670020" sldId="585"/>
            <ac:picMk id="5" creationId="{D7410BA8-1B5F-48AA-A6C0-5E47323F5DB4}"/>
          </ac:picMkLst>
        </pc:picChg>
        <pc:picChg chg="add mod">
          <ac:chgData name="Germano Maioli Penello" userId="09a8bdae-2f17-4416-9fca-4e906e9ab742" providerId="ADAL" clId="{C953B3FF-65E1-4B02-9167-B1871DC38ADC}" dt="2020-09-22T18:35:59.961" v="1488" actId="1076"/>
          <ac:picMkLst>
            <pc:docMk/>
            <pc:sldMk cId="1298670020" sldId="585"/>
            <ac:picMk id="11" creationId="{4E012784-0E6A-4AC7-98AE-5A6E00ED450A}"/>
          </ac:picMkLst>
        </pc:picChg>
      </pc:sldChg>
      <pc:sldChg chg="addSp delSp modSp new mod">
        <pc:chgData name="Germano Maioli Penello" userId="09a8bdae-2f17-4416-9fca-4e906e9ab742" providerId="ADAL" clId="{C953B3FF-65E1-4B02-9167-B1871DC38ADC}" dt="2020-09-22T18:39:11.120" v="1530" actId="1076"/>
        <pc:sldMkLst>
          <pc:docMk/>
          <pc:sldMk cId="3187624263" sldId="586"/>
        </pc:sldMkLst>
        <pc:spChg chg="add del mod">
          <ac:chgData name="Germano Maioli Penello" userId="09a8bdae-2f17-4416-9fca-4e906e9ab742" providerId="ADAL" clId="{C953B3FF-65E1-4B02-9167-B1871DC38ADC}" dt="2020-09-22T18:37:23.434" v="1501" actId="21"/>
          <ac:spMkLst>
            <pc:docMk/>
            <pc:sldMk cId="3187624263" sldId="586"/>
            <ac:spMk id="5" creationId="{1C5C0D80-268F-40B0-B12C-312095D556C8}"/>
          </ac:spMkLst>
        </pc:spChg>
        <pc:spChg chg="add del">
          <ac:chgData name="Germano Maioli Penello" userId="09a8bdae-2f17-4416-9fca-4e906e9ab742" providerId="ADAL" clId="{C953B3FF-65E1-4B02-9167-B1871DC38ADC}" dt="2020-09-22T18:37:02.547" v="1494" actId="478"/>
          <ac:spMkLst>
            <pc:docMk/>
            <pc:sldMk cId="3187624263" sldId="586"/>
            <ac:spMk id="7" creationId="{6418D314-5EF0-4B6A-8239-34CE91522477}"/>
          </ac:spMkLst>
        </pc:spChg>
        <pc:spChg chg="add mod">
          <ac:chgData name="Germano Maioli Penello" userId="09a8bdae-2f17-4416-9fca-4e906e9ab742" providerId="ADAL" clId="{C953B3FF-65E1-4B02-9167-B1871DC38ADC}" dt="2020-09-22T18:39:01.431" v="1525" actId="1076"/>
          <ac:spMkLst>
            <pc:docMk/>
            <pc:sldMk cId="3187624263" sldId="586"/>
            <ac:spMk id="11" creationId="{F927BB94-2FA0-401B-8A80-951AB6F652E2}"/>
          </ac:spMkLst>
        </pc:spChg>
        <pc:spChg chg="add mod">
          <ac:chgData name="Germano Maioli Penello" userId="09a8bdae-2f17-4416-9fca-4e906e9ab742" providerId="ADAL" clId="{C953B3FF-65E1-4B02-9167-B1871DC38ADC}" dt="2020-09-22T18:39:03.408" v="1526" actId="1076"/>
          <ac:spMkLst>
            <pc:docMk/>
            <pc:sldMk cId="3187624263" sldId="586"/>
            <ac:spMk id="13" creationId="{9912AB7F-F38D-4781-8D6C-4913D4F399DB}"/>
          </ac:spMkLst>
        </pc:spChg>
        <pc:picChg chg="add del">
          <ac:chgData name="Germano Maioli Penello" userId="09a8bdae-2f17-4416-9fca-4e906e9ab742" providerId="ADAL" clId="{C953B3FF-65E1-4B02-9167-B1871DC38ADC}" dt="2020-09-22T18:37:05.239" v="1496" actId="478"/>
          <ac:picMkLst>
            <pc:docMk/>
            <pc:sldMk cId="3187624263" sldId="586"/>
            <ac:picMk id="3" creationId="{ED81E82E-6252-4F2E-BED4-E0EB2F31A7ED}"/>
          </ac:picMkLst>
        </pc:picChg>
        <pc:picChg chg="add del">
          <ac:chgData name="Germano Maioli Penello" userId="09a8bdae-2f17-4416-9fca-4e906e9ab742" providerId="ADAL" clId="{C953B3FF-65E1-4B02-9167-B1871DC38ADC}" dt="2020-09-22T18:37:04.668" v="1495" actId="478"/>
          <ac:picMkLst>
            <pc:docMk/>
            <pc:sldMk cId="3187624263" sldId="586"/>
            <ac:picMk id="9" creationId="{781B6831-3ADD-461F-BB91-3B9C48835B42}"/>
          </ac:picMkLst>
        </pc:picChg>
        <pc:picChg chg="add mod">
          <ac:chgData name="Germano Maioli Penello" userId="09a8bdae-2f17-4416-9fca-4e906e9ab742" providerId="ADAL" clId="{C953B3FF-65E1-4B02-9167-B1871DC38ADC}" dt="2020-09-22T18:38:37.827" v="1518" actId="1076"/>
          <ac:picMkLst>
            <pc:docMk/>
            <pc:sldMk cId="3187624263" sldId="586"/>
            <ac:picMk id="15" creationId="{50E11C87-7514-4756-A63F-9F2ACD60192D}"/>
          </ac:picMkLst>
        </pc:picChg>
        <pc:picChg chg="add">
          <ac:chgData name="Germano Maioli Penello" userId="09a8bdae-2f17-4416-9fca-4e906e9ab742" providerId="ADAL" clId="{C953B3FF-65E1-4B02-9167-B1871DC38ADC}" dt="2020-09-22T18:38:05.153" v="1507" actId="22"/>
          <ac:picMkLst>
            <pc:docMk/>
            <pc:sldMk cId="3187624263" sldId="586"/>
            <ac:picMk id="17" creationId="{3D00945F-5AC4-4A72-BDBA-B2FA9B9686A6}"/>
          </ac:picMkLst>
        </pc:picChg>
        <pc:picChg chg="add mod">
          <ac:chgData name="Germano Maioli Penello" userId="09a8bdae-2f17-4416-9fca-4e906e9ab742" providerId="ADAL" clId="{C953B3FF-65E1-4B02-9167-B1871DC38ADC}" dt="2020-09-22T18:38:41.132" v="1520" actId="1076"/>
          <ac:picMkLst>
            <pc:docMk/>
            <pc:sldMk cId="3187624263" sldId="586"/>
            <ac:picMk id="19" creationId="{B9A9DE4D-B6EE-433F-B66A-3A581179B61C}"/>
          </ac:picMkLst>
        </pc:picChg>
        <pc:picChg chg="add mod">
          <ac:chgData name="Germano Maioli Penello" userId="09a8bdae-2f17-4416-9fca-4e906e9ab742" providerId="ADAL" clId="{C953B3FF-65E1-4B02-9167-B1871DC38ADC}" dt="2020-09-22T18:39:09.967" v="1529" actId="1076"/>
          <ac:picMkLst>
            <pc:docMk/>
            <pc:sldMk cId="3187624263" sldId="586"/>
            <ac:picMk id="21" creationId="{ED670D86-8CCC-477E-A5D5-33C4C034B41D}"/>
          </ac:picMkLst>
        </pc:picChg>
        <pc:picChg chg="add mod">
          <ac:chgData name="Germano Maioli Penello" userId="09a8bdae-2f17-4416-9fca-4e906e9ab742" providerId="ADAL" clId="{C953B3FF-65E1-4B02-9167-B1871DC38ADC}" dt="2020-09-22T18:38:36.187" v="1517" actId="1076"/>
          <ac:picMkLst>
            <pc:docMk/>
            <pc:sldMk cId="3187624263" sldId="586"/>
            <ac:picMk id="23" creationId="{B8E69FEE-881A-477C-8C31-F522251E948B}"/>
          </ac:picMkLst>
        </pc:picChg>
        <pc:picChg chg="add mod ord">
          <ac:chgData name="Germano Maioli Penello" userId="09a8bdae-2f17-4416-9fca-4e906e9ab742" providerId="ADAL" clId="{C953B3FF-65E1-4B02-9167-B1871DC38ADC}" dt="2020-09-22T18:39:08.423" v="1528" actId="1076"/>
          <ac:picMkLst>
            <pc:docMk/>
            <pc:sldMk cId="3187624263" sldId="586"/>
            <ac:picMk id="25" creationId="{B2DE0B33-4A17-4C51-944B-B4AA6B399A15}"/>
          </ac:picMkLst>
        </pc:picChg>
        <pc:picChg chg="add mod">
          <ac:chgData name="Germano Maioli Penello" userId="09a8bdae-2f17-4416-9fca-4e906e9ab742" providerId="ADAL" clId="{C953B3FF-65E1-4B02-9167-B1871DC38ADC}" dt="2020-09-22T18:38:39.443" v="1519" actId="1076"/>
          <ac:picMkLst>
            <pc:docMk/>
            <pc:sldMk cId="3187624263" sldId="586"/>
            <ac:picMk id="27" creationId="{2212321F-7E01-4432-9DA5-84C7D3F4FF23}"/>
          </ac:picMkLst>
        </pc:picChg>
        <pc:picChg chg="add mod">
          <ac:chgData name="Germano Maioli Penello" userId="09a8bdae-2f17-4416-9fca-4e906e9ab742" providerId="ADAL" clId="{C953B3FF-65E1-4B02-9167-B1871DC38ADC}" dt="2020-09-22T18:39:11.120" v="1530" actId="1076"/>
          <ac:picMkLst>
            <pc:docMk/>
            <pc:sldMk cId="3187624263" sldId="586"/>
            <ac:picMk id="29" creationId="{57248FE9-9C92-4D7B-A2D3-33D83C155514}"/>
          </ac:picMkLst>
        </pc:picChg>
      </pc:sldChg>
      <pc:sldChg chg="addSp delSp modSp add mod">
        <pc:chgData name="Germano Maioli Penello" userId="09a8bdae-2f17-4416-9fca-4e906e9ab742" providerId="ADAL" clId="{C953B3FF-65E1-4B02-9167-B1871DC38ADC}" dt="2020-09-22T18:37:45.188" v="1506" actId="1076"/>
        <pc:sldMkLst>
          <pc:docMk/>
          <pc:sldMk cId="3888376265" sldId="587"/>
        </pc:sldMkLst>
        <pc:spChg chg="add mod">
          <ac:chgData name="Germano Maioli Penello" userId="09a8bdae-2f17-4416-9fca-4e906e9ab742" providerId="ADAL" clId="{C953B3FF-65E1-4B02-9167-B1871DC38ADC}" dt="2020-09-22T18:37:45.188" v="1506" actId="1076"/>
          <ac:spMkLst>
            <pc:docMk/>
            <pc:sldMk cId="3888376265" sldId="587"/>
            <ac:spMk id="2" creationId="{5BAB052A-5F6B-4BF8-B9E1-E4B68A095BCE}"/>
          </ac:spMkLst>
        </pc:spChg>
        <pc:spChg chg="del">
          <ac:chgData name="Germano Maioli Penello" userId="09a8bdae-2f17-4416-9fca-4e906e9ab742" providerId="ADAL" clId="{C953B3FF-65E1-4B02-9167-B1871DC38ADC}" dt="2020-09-22T18:37:17.376" v="1500" actId="478"/>
          <ac:spMkLst>
            <pc:docMk/>
            <pc:sldMk cId="3888376265" sldId="587"/>
            <ac:spMk id="7" creationId="{7780A3F9-DB7E-4915-8295-F358EF243650}"/>
          </ac:spMkLst>
        </pc:spChg>
      </pc:sldChg>
    </pc:docChg>
  </pc:docChgLst>
  <pc:docChgLst>
    <pc:chgData name="Germano Maioli Penello" userId="09a8bdae-2f17-4416-9fca-4e906e9ab742" providerId="ADAL" clId="{765E5009-05F3-4003-8012-4DFF2F90927C}"/>
    <pc:docChg chg="delSld">
      <pc:chgData name="Germano Maioli Penello" userId="09a8bdae-2f17-4416-9fca-4e906e9ab742" providerId="ADAL" clId="{765E5009-05F3-4003-8012-4DFF2F90927C}" dt="2020-09-22T18:46:04.607" v="1" actId="47"/>
      <pc:docMkLst>
        <pc:docMk/>
      </pc:docMkLst>
      <pc:sldChg chg="del">
        <pc:chgData name="Germano Maioli Penello" userId="09a8bdae-2f17-4416-9fca-4e906e9ab742" providerId="ADAL" clId="{765E5009-05F3-4003-8012-4DFF2F90927C}" dt="2020-09-22T18:45:57.217" v="0" actId="47"/>
        <pc:sldMkLst>
          <pc:docMk/>
          <pc:sldMk cId="0" sldId="423"/>
        </pc:sldMkLst>
      </pc:sldChg>
      <pc:sldChg chg="del">
        <pc:chgData name="Germano Maioli Penello" userId="09a8bdae-2f17-4416-9fca-4e906e9ab742" providerId="ADAL" clId="{765E5009-05F3-4003-8012-4DFF2F90927C}" dt="2020-09-22T18:45:57.217" v="0" actId="47"/>
        <pc:sldMkLst>
          <pc:docMk/>
          <pc:sldMk cId="0" sldId="572"/>
        </pc:sldMkLst>
      </pc:sldChg>
      <pc:sldChg chg="del">
        <pc:chgData name="Germano Maioli Penello" userId="09a8bdae-2f17-4416-9fca-4e906e9ab742" providerId="ADAL" clId="{765E5009-05F3-4003-8012-4DFF2F90927C}" dt="2020-09-22T18:46:04.607" v="1" actId="47"/>
        <pc:sldMkLst>
          <pc:docMk/>
          <pc:sldMk cId="369962500" sldId="57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73A8E02-CB58-47D1-A84D-74DBDF76655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64170DF-E41A-418B-AF35-0D1CC578A96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1B5BF964-B1C4-43DB-9B5C-03F67F1F991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24699BD5-770B-402A-A08E-C4768A4CBCD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0A53983A-1DA5-42EE-8B3C-20EF7BD07F0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F5F43C1-DF3C-4E28-86B5-37EEEDA2B30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C3B81E1-1CB0-4BE9-A3CC-B564AB6E1DD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C5C9ACF-7570-4662-9A4F-1607E8BC262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DC515075-B580-4D69-A123-2547219ACA5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CB52C2E6-7BB2-469D-B492-1FB7431ED32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F899AF0F-198C-4FE0-9859-E7C7888A1F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86B4450B-96CB-47E2-9AF4-5F96F119DEC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4450B-96CB-47E2-9AF4-5F96F119DECE}" type="slidenum">
              <a:rPr lang="pt-BR" altLang="pt-BR" smtClean="0"/>
              <a:pPr>
                <a:defRPr/>
              </a:pPr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633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046D5FBE-5CA0-4A66-BD2E-96D4B00DF5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84839E2-1CBA-4296-B91E-4932E2208BC0}" type="slidenum">
              <a:rPr lang="pt-BR" altLang="pt-BR" sz="1300"/>
              <a:pPr eaLnBrk="1" hangingPunct="1"/>
              <a:t>5</a:t>
            </a:fld>
            <a:endParaRPr lang="pt-BR" altLang="pt-BR" sz="13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63667AD4-5DD3-4013-8F71-10B451AE53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7D790EB1-3D78-4AE2-A5AB-A66430413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Imagem de Slide 1">
            <a:extLst>
              <a:ext uri="{FF2B5EF4-FFF2-40B4-BE49-F238E27FC236}">
                <a16:creationId xmlns:a16="http://schemas.microsoft.com/office/drawing/2014/main" id="{687C32B9-65EA-4E71-B59C-20A133382A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Espaço Reservado para Anotações 2">
            <a:extLst>
              <a:ext uri="{FF2B5EF4-FFF2-40B4-BE49-F238E27FC236}">
                <a16:creationId xmlns:a16="http://schemas.microsoft.com/office/drawing/2014/main" id="{72F6F3A8-9395-4B64-A611-32F8A4483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6148" name="Espaço Reservado para Número de Slide 3">
            <a:extLst>
              <a:ext uri="{FF2B5EF4-FFF2-40B4-BE49-F238E27FC236}">
                <a16:creationId xmlns:a16="http://schemas.microsoft.com/office/drawing/2014/main" id="{929E7136-2BDE-45D2-9CCD-AD9C3A1CA537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240443C-634C-477C-BD06-546998A84AE0}" type="slidenum">
              <a:rPr lang="pt-BR" altLang="pt-BR" sz="1300"/>
              <a:pPr algn="r" eaLnBrk="1" hangingPunct="1">
                <a:spcBef>
                  <a:spcPct val="0"/>
                </a:spcBef>
              </a:pPr>
              <a:t>8</a:t>
            </a:fld>
            <a:endParaRPr lang="pt-BR" altLang="pt-BR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>
            <a:extLst>
              <a:ext uri="{FF2B5EF4-FFF2-40B4-BE49-F238E27FC236}">
                <a16:creationId xmlns:a16="http://schemas.microsoft.com/office/drawing/2014/main" id="{1761848E-2957-441E-982D-D1CCF88FDD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Espaço Reservado para Anotações 2">
            <a:extLst>
              <a:ext uri="{FF2B5EF4-FFF2-40B4-BE49-F238E27FC236}">
                <a16:creationId xmlns:a16="http://schemas.microsoft.com/office/drawing/2014/main" id="{3AA5C851-0BBC-428B-B559-FA64F237F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2772" name="Espaço Reservado para Número de Slide 3">
            <a:extLst>
              <a:ext uri="{FF2B5EF4-FFF2-40B4-BE49-F238E27FC236}">
                <a16:creationId xmlns:a16="http://schemas.microsoft.com/office/drawing/2014/main" id="{FDB1AA1E-C302-40D2-A57B-0FB5AB50D6C1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96E1DFE-E9CB-4722-A4AB-8D6978822A8C}" type="slidenum">
              <a:rPr lang="pt-BR" altLang="pt-BR" sz="1300"/>
              <a:pPr algn="r" eaLnBrk="1" hangingPunct="1">
                <a:spcBef>
                  <a:spcPct val="0"/>
                </a:spcBef>
              </a:pPr>
              <a:t>30</a:t>
            </a:fld>
            <a:endParaRPr lang="pt-BR" altLang="pt-BR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02E91B8-7591-411B-B98D-8DEDA175990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EEC028-DD81-4042-AB8F-588BB7D6A380}" type="slidenum">
              <a:rPr lang="pt-BR" altLang="pt-BR"/>
              <a:pPr/>
              <a:t>35</a:t>
            </a:fld>
            <a:endParaRPr lang="pt-BR" altLang="pt-BR"/>
          </a:p>
        </p:txBody>
      </p:sp>
      <p:sp>
        <p:nvSpPr>
          <p:cNvPr id="4097" name="Rectangle 1">
            <a:extLst>
              <a:ext uri="{FF2B5EF4-FFF2-40B4-BE49-F238E27FC236}">
                <a16:creationId xmlns:a16="http://schemas.microsoft.com/office/drawing/2014/main" id="{AB4520F3-EB61-4859-B8FB-227021394BE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C67168D3-8F3E-4C2C-A656-B5D53944840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F18198FF-B3E2-4216-950E-B4F325461F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7621B4C3-00A3-46C9-9E0A-C60CB29CB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5F80BAF0-5357-49C9-83FC-848969FC0B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29DD028-47DF-4A1C-90E3-BE8A5AAC6266}" type="slidenum">
              <a:rPr lang="en-US" altLang="pt-BR" sz="1300" smtClean="0"/>
              <a:pPr>
                <a:spcBef>
                  <a:spcPct val="0"/>
                </a:spcBef>
              </a:pPr>
              <a:t>44</a:t>
            </a:fld>
            <a:endParaRPr lang="en-US" altLang="pt-BR" sz="1300"/>
          </a:p>
        </p:txBody>
      </p:sp>
    </p:spTree>
    <p:extLst>
      <p:ext uri="{BB962C8B-B14F-4D97-AF65-F5344CB8AC3E}">
        <p14:creationId xmlns:p14="http://schemas.microsoft.com/office/powerpoint/2010/main" val="4218409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0C663C-553D-4A7F-A6F2-300206D1BB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322A46-CC03-48E8-A37E-4551CFE60D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3542C0-A7C4-441D-9D10-3B71E56E8A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15D6B-2CF1-4C2C-91B7-A0BF3855B086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5365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C23F77-B6BF-4C70-8DB8-D090531C61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A22908-1FEB-4ABD-992A-D228023C76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8B32AF-D72D-4DB7-92E8-2AC06E24E3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55DF6-D2EA-4428-B443-239E1E7F662F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57007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0CA770-47D6-49CB-A421-1F95C57C6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CF6773-E434-42BD-A0F1-DCDA750968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B774A7-15BC-434D-B367-67047F670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744B5-EC39-443E-8850-C52B48C7EAA2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68395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D9C75B-EB3D-4D95-95E6-EA0E7B7E0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51E5EB-622D-4A7E-9C4D-B56C75A362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78DAB1-2137-4754-9AC3-6BA2306706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E6C5A-14CA-46F7-82E4-E07CB4D2C36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79601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F2AF13-2042-460E-8D50-50D39BA4C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FAB324-1341-473A-91D3-ADB370077B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4A7264-C3C1-4094-8445-3C676985FD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218B4-3C18-4CF2-A702-F3DE3727BF57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5176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0C1AC1-A2E9-41A9-97E5-CAB9935430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DFBBAC-F520-4CC7-B0C8-7C30DCAEA9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5D4A59-2025-404D-A887-695B96E152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51C57-8073-4DC5-B42A-DA964CB540F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6864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E70A18-216C-4A5C-B5DC-EF6E78F454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F7C231-604B-4589-8F55-31A43BFAEC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A09465-D67A-48E5-B2B3-0D190DD972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22B49-E388-4636-8F01-C195BB893672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0663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7048DD8-FB08-4E58-ACB2-DC21523708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4C9732F-9761-4AAE-AB55-C91BB715AE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344A7BC-F3F8-4050-894A-E82AEBCC74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C1998-3BDD-4673-936F-F2E0C94C45DA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91478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A66CDA4-C485-4909-948D-65A235D35B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57C51E-BFFC-4409-ADF5-4238006DF0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CFFFEC-86B4-4C25-BF85-BF952354DD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580D4-FC09-43D3-B74D-17C10CC6DC05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7202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8DD3607-E7F7-4A79-AC67-86DF9A0DBC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159D818-2FC7-499A-AECE-0644B371F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81CE7C1-C4CA-4809-A192-1FDE8DBB99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CDF0C-5980-4D53-A9FF-8179C9D090D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6282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0B2544-31F5-49AB-8B04-639174637A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C2E8E0-9E8F-4229-85E8-0CC92897A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531563-1D34-4C67-A3B9-0F133E0998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2A146-20CD-4589-BB6D-CBA6EB71FCB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90189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7E603E-D081-4499-9667-B833C72F29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713D70-74B2-43C7-899E-8AC6B08D5C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98F42C-37AB-41E7-B697-6912A76AB4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1A838-0349-4198-A106-35CFC1558E47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63289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C1F9B3C-2CAF-4371-98BF-6305A4EC07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32AB13E-C5D1-4219-B5B9-6D16D009BD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C68F2C9-203D-49C0-A1AE-3F5A2C90502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0220B06-55F9-44EF-9A07-1B15D2FF0C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5FF82F6-C5C9-476A-B144-D81A1171AE7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7BD634E-7391-4747-8259-84809FFF8DC9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2EwLf0a4MI?feature=oembed" TargetMode="External"/><Relationship Id="rId5" Type="http://schemas.openxmlformats.org/officeDocument/2006/relationships/hyperlink" Target="https://www.youtube.com/watch?v=x2EwLf0a4MI" TargetMode="Externa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ildeucastro@gmail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gif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ildeucastro@gmail.com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3" descr="bannerAzul_PosGrad">
            <a:extLst>
              <a:ext uri="{FF2B5EF4-FFF2-40B4-BE49-F238E27FC236}">
                <a16:creationId xmlns:a16="http://schemas.microsoft.com/office/drawing/2014/main" id="{D8538FA4-6B11-46F8-BD78-DA1680AB0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87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34" descr="bannerMPEF">
            <a:extLst>
              <a:ext uri="{FF2B5EF4-FFF2-40B4-BE49-F238E27FC236}">
                <a16:creationId xmlns:a16="http://schemas.microsoft.com/office/drawing/2014/main" id="{EC1E6655-AFDF-4F2D-9344-0D1AABCEC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73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C8F922E2-69B9-489F-A466-B34E52475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7EDA8A14-4A7F-4E00-8050-3744F649A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6685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pt-BR" altLang="pt-BR"/>
          </a:p>
        </p:txBody>
      </p:sp>
      <p:sp>
        <p:nvSpPr>
          <p:cNvPr id="13" name="CaixaDeTexto 8">
            <a:extLst>
              <a:ext uri="{FF2B5EF4-FFF2-40B4-BE49-F238E27FC236}">
                <a16:creationId xmlns:a16="http://schemas.microsoft.com/office/drawing/2014/main" id="{286F448F-F816-472D-BF32-BD9E525E5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133037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sz="3600" dirty="0"/>
              <a:t>Mestrado Profissional em Ensino de Física</a:t>
            </a:r>
            <a:endParaRPr lang="pt-BR" altLang="pt-BR" sz="3600" dirty="0">
              <a:solidFill>
                <a:srgbClr val="FF0000"/>
              </a:solidFill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2E3E7C73-2337-4F0F-B23F-04CC002E7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550223"/>
            <a:ext cx="19014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1400" dirty="0"/>
              <a:t>22 de setembro de 2020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89910A7-C1FA-4CBB-86AA-322B223BC9D8}"/>
              </a:ext>
            </a:extLst>
          </p:cNvPr>
          <p:cNvSpPr txBox="1"/>
          <p:nvPr/>
        </p:nvSpPr>
        <p:spPr>
          <a:xfrm>
            <a:off x="2466913" y="60091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https://www.if.ufrj.br/pef/</a:t>
            </a:r>
          </a:p>
        </p:txBody>
      </p:sp>
      <p:pic>
        <p:nvPicPr>
          <p:cNvPr id="19" name="Imagem 18" descr="Texto preto sobre fundo branco&#10;&#10;Descrição gerada automaticamente">
            <a:extLst>
              <a:ext uri="{FF2B5EF4-FFF2-40B4-BE49-F238E27FC236}">
                <a16:creationId xmlns:a16="http://schemas.microsoft.com/office/drawing/2014/main" id="{9680EC82-CE5C-4C79-A091-FCC708B59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15" y="2269402"/>
            <a:ext cx="4974102" cy="33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1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BCC6AC0F-038E-40B7-8B41-83BBF16816BC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Carlos Eduardo Aguiar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0D6735-85CA-480F-A044-3AA0B2CD2B90}"/>
              </a:ext>
            </a:extLst>
          </p:cNvPr>
          <p:cNvSpPr txBox="1"/>
          <p:nvPr/>
        </p:nvSpPr>
        <p:spPr>
          <a:xfrm>
            <a:off x="457200" y="1430338"/>
            <a:ext cx="5410200" cy="4894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Temas de interesse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pt-BR" dirty="0"/>
              <a:t> Uso instrucional de computadores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pt-BR" dirty="0"/>
              <a:t> Ensino de física moderna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pt-BR" dirty="0"/>
              <a:t> História e ensino de física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pt-BR" dirty="0"/>
              <a:t> ...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pt-BR" dirty="0"/>
          </a:p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Temas de orientações em andamento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pt-BR" dirty="0"/>
              <a:t> </a:t>
            </a:r>
            <a:r>
              <a:rPr lang="pt-BR" u="sng" dirty="0"/>
              <a:t>Sala de aula invertida</a:t>
            </a:r>
            <a:r>
              <a:rPr lang="pt-BR" dirty="0"/>
              <a:t>, Rodrigo Jordão, </a:t>
            </a:r>
            <a:br>
              <a:rPr lang="pt-BR" dirty="0"/>
            </a:br>
            <a:r>
              <a:rPr lang="pt-BR" dirty="0"/>
              <a:t>  2018 (com André Saraiva)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pt-BR" dirty="0"/>
              <a:t> </a:t>
            </a:r>
            <a:r>
              <a:rPr lang="pt-BR" u="sng" dirty="0"/>
              <a:t>Jogos de </a:t>
            </a:r>
            <a:r>
              <a:rPr lang="pt-BR" u="sng" dirty="0" err="1"/>
              <a:t>Ogborn-Marx</a:t>
            </a:r>
            <a:r>
              <a:rPr lang="pt-BR" dirty="0"/>
              <a:t>, Tarcísio Cruz,</a:t>
            </a:r>
            <a:br>
              <a:rPr lang="pt-BR" dirty="0"/>
            </a:br>
            <a:r>
              <a:rPr lang="pt-BR" dirty="0"/>
              <a:t>  2019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pt-BR" dirty="0"/>
              <a:t> </a:t>
            </a:r>
            <a:r>
              <a:rPr lang="pt-BR" u="sng" dirty="0"/>
              <a:t>Fotoluminescência e o conceito de fóton</a:t>
            </a:r>
            <a:r>
              <a:rPr lang="pt-BR" dirty="0"/>
              <a:t>,</a:t>
            </a:r>
            <a:br>
              <a:rPr lang="pt-BR" dirty="0"/>
            </a:br>
            <a:r>
              <a:rPr lang="pt-BR" dirty="0"/>
              <a:t>  Adriano Silva, 2020 (com Hugo de </a:t>
            </a:r>
            <a:r>
              <a:rPr lang="pt-BR" dirty="0" err="1"/>
              <a:t>Luna</a:t>
            </a:r>
            <a:r>
              <a:rPr lang="pt-BR" dirty="0"/>
              <a:t>) </a:t>
            </a:r>
          </a:p>
        </p:txBody>
      </p:sp>
      <p:sp>
        <p:nvSpPr>
          <p:cNvPr id="7" name="Retângulo de cantos arredondados 6">
            <a:extLst>
              <a:ext uri="{FF2B5EF4-FFF2-40B4-BE49-F238E27FC236}">
                <a16:creationId xmlns:a16="http://schemas.microsoft.com/office/drawing/2014/main" id="{A1CAC283-20C5-40CF-BC1B-02E9EF71A8F2}"/>
              </a:ext>
            </a:extLst>
          </p:cNvPr>
          <p:cNvSpPr/>
          <p:nvPr/>
        </p:nvSpPr>
        <p:spPr>
          <a:xfrm>
            <a:off x="6172200" y="5638800"/>
            <a:ext cx="26670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chemeClr val="accent6"/>
                </a:solidFill>
              </a:rPr>
              <a:t>carlos@if.ufrj.br</a:t>
            </a:r>
            <a:endParaRPr lang="en-US" i="1" dirty="0">
              <a:solidFill>
                <a:schemeClr val="accent6"/>
              </a:solidFill>
            </a:endParaRPr>
          </a:p>
        </p:txBody>
      </p:sp>
      <p:pic>
        <p:nvPicPr>
          <p:cNvPr id="2053" name="Imagem 3" descr="Carlos-Eduardo-Magalhães-de-Aguiar-122x183.jpg">
            <a:extLst>
              <a:ext uri="{FF2B5EF4-FFF2-40B4-BE49-F238E27FC236}">
                <a16:creationId xmlns:a16="http://schemas.microsoft.com/office/drawing/2014/main" id="{92E20362-9B44-45CF-A1F7-E29F3C937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00200"/>
            <a:ext cx="24638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1D92A861-7444-4BE3-BA30-8CC4B00CF38A}"/>
              </a:ext>
            </a:extLst>
          </p:cNvPr>
          <p:cNvSpPr/>
          <p:nvPr/>
        </p:nvSpPr>
        <p:spPr>
          <a:xfrm>
            <a:off x="914400" y="2286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Carlos Eduardo Aguiar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2E25975-76D8-4B92-AF19-71A0B2CDC613}"/>
              </a:ext>
            </a:extLst>
          </p:cNvPr>
          <p:cNvSpPr txBox="1"/>
          <p:nvPr/>
        </p:nvSpPr>
        <p:spPr>
          <a:xfrm>
            <a:off x="0" y="838200"/>
            <a:ext cx="9144000" cy="594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Orientações concluídas</a:t>
            </a:r>
            <a:endParaRPr lang="pt-BR" sz="2000" dirty="0"/>
          </a:p>
          <a:p>
            <a:pPr indent="-108000">
              <a:buFont typeface="Arial" pitchFamily="34" charset="0"/>
              <a:buChar char="•"/>
              <a:defRPr/>
            </a:pPr>
            <a:r>
              <a:rPr lang="pt-BR" sz="2000" i="1" dirty="0"/>
              <a:t>Experimentos em Ondas Mecânicas</a:t>
            </a:r>
            <a:r>
              <a:rPr lang="pt-BR" sz="2000" dirty="0"/>
              <a:t>, Anderson R. Souza </a:t>
            </a:r>
          </a:p>
          <a:p>
            <a:pPr indent="-108000">
              <a:buFont typeface="Arial" pitchFamily="34" charset="0"/>
              <a:buChar char="•"/>
              <a:defRPr/>
            </a:pPr>
            <a:r>
              <a:rPr lang="pt-BR" sz="2000" i="1" dirty="0" err="1"/>
              <a:t>Progação</a:t>
            </a:r>
            <a:r>
              <a:rPr lang="pt-BR" sz="2000" i="1" dirty="0"/>
              <a:t> do Som: Conceitos e Experimentos</a:t>
            </a:r>
            <a:r>
              <a:rPr lang="pt-BR" sz="2000" dirty="0"/>
              <a:t>, Sergio Tobias da Silva  </a:t>
            </a:r>
          </a:p>
          <a:p>
            <a:pPr indent="-108000">
              <a:buFont typeface="Arial" pitchFamily="34" charset="0"/>
              <a:buChar char="•"/>
              <a:defRPr/>
            </a:pPr>
            <a:r>
              <a:rPr lang="pt-BR" sz="2000" i="1" dirty="0"/>
              <a:t>Cinemática das Corridas de Atletismo</a:t>
            </a:r>
            <a:r>
              <a:rPr lang="pt-BR" sz="2000" dirty="0"/>
              <a:t>, José Luiz dos Santos</a:t>
            </a:r>
          </a:p>
          <a:p>
            <a:pPr indent="-108000">
              <a:buFont typeface="Arial" pitchFamily="34" charset="0"/>
              <a:buChar char="•"/>
              <a:defRPr/>
            </a:pPr>
            <a:r>
              <a:rPr lang="pt-BR" sz="2000" i="1" dirty="0"/>
              <a:t>Experimentos de Física com </a:t>
            </a:r>
            <a:r>
              <a:rPr lang="pt-BR" sz="2000" i="1" dirty="0" err="1"/>
              <a:t>Tablets</a:t>
            </a:r>
            <a:r>
              <a:rPr lang="pt-BR" sz="2000" i="1" dirty="0"/>
              <a:t> e </a:t>
            </a:r>
            <a:r>
              <a:rPr lang="pt-BR" sz="2000" i="1" dirty="0" err="1"/>
              <a:t>Smartphones</a:t>
            </a:r>
            <a:r>
              <a:rPr lang="pt-BR" sz="2000" dirty="0"/>
              <a:t>, Leonardo P. Vieira</a:t>
            </a:r>
          </a:p>
          <a:p>
            <a:pPr indent="-108000">
              <a:buFont typeface="Arial" pitchFamily="34" charset="0"/>
              <a:buChar char="•"/>
              <a:defRPr/>
            </a:pPr>
            <a:r>
              <a:rPr lang="pt-BR" sz="2000" i="1" dirty="0"/>
              <a:t>Refração e o Ensino de Óptica</a:t>
            </a:r>
            <a:r>
              <a:rPr lang="pt-BR" sz="2000" dirty="0"/>
              <a:t>, Eric B. Lopes </a:t>
            </a:r>
          </a:p>
          <a:p>
            <a:pPr indent="-108000">
              <a:buFont typeface="Arial" pitchFamily="34" charset="0"/>
              <a:buChar char="•"/>
              <a:defRPr/>
            </a:pPr>
            <a:r>
              <a:rPr lang="pt-BR" sz="2000" i="1" dirty="0"/>
              <a:t>Matéria Escura no Ensino Médio</a:t>
            </a:r>
            <a:r>
              <a:rPr lang="pt-BR" sz="2000" dirty="0"/>
              <a:t>, Samuel J. C. Ximenes</a:t>
            </a:r>
          </a:p>
          <a:p>
            <a:pPr indent="-108000">
              <a:buFont typeface="Arial" pitchFamily="34" charset="0"/>
              <a:buChar char="•"/>
              <a:defRPr/>
            </a:pPr>
            <a:r>
              <a:rPr lang="pt-BR" sz="2000" i="1" dirty="0"/>
              <a:t>Entropia Estatística e o Ensino da Segunda Lei da Termodinâmica</a:t>
            </a:r>
            <a:r>
              <a:rPr lang="pt-BR" sz="2000" dirty="0"/>
              <a:t>, Marcos Moura</a:t>
            </a:r>
          </a:p>
          <a:p>
            <a:pPr indent="-108000">
              <a:buFont typeface="Arial" pitchFamily="34" charset="0"/>
              <a:buChar char="•"/>
              <a:defRPr/>
            </a:pPr>
            <a:r>
              <a:rPr lang="pt-BR" sz="2000" i="1" dirty="0"/>
              <a:t>Qualidade Acústica da Sala de Aula: Uma Avaliação pelos Alunos</a:t>
            </a:r>
            <a:r>
              <a:rPr lang="pt-BR" sz="2000" dirty="0"/>
              <a:t>, Marcio Lacerda</a:t>
            </a:r>
          </a:p>
          <a:p>
            <a:pPr indent="-108000">
              <a:buFont typeface="Arial" pitchFamily="34" charset="0"/>
              <a:buChar char="•"/>
              <a:defRPr/>
            </a:pPr>
            <a:r>
              <a:rPr lang="pt-BR" sz="2000" i="1" dirty="0"/>
              <a:t>Impedância e Transferência de Energia em Sistemas Físicos</a:t>
            </a:r>
            <a:r>
              <a:rPr lang="pt-BR" sz="2000" dirty="0"/>
              <a:t>, Leonardo R. de Jesus</a:t>
            </a:r>
            <a:endParaRPr lang="pt-BR" sz="2000" i="1" dirty="0"/>
          </a:p>
          <a:p>
            <a:pPr indent="-108000">
              <a:buFont typeface="Arial" pitchFamily="34" charset="0"/>
              <a:buChar char="•"/>
              <a:defRPr/>
            </a:pPr>
            <a:r>
              <a:rPr lang="pt-BR" sz="2000" i="1" dirty="0"/>
              <a:t>Ondas, Partículas e Luz: Uma Abordagem Fenomenológica</a:t>
            </a:r>
            <a:r>
              <a:rPr lang="pt-BR" sz="2000" dirty="0"/>
              <a:t>, </a:t>
            </a:r>
            <a:r>
              <a:rPr lang="pt-BR" sz="2000" dirty="0" err="1"/>
              <a:t>Raphael</a:t>
            </a:r>
            <a:r>
              <a:rPr lang="pt-BR" sz="2000" dirty="0"/>
              <a:t> G. Pontes</a:t>
            </a:r>
          </a:p>
          <a:p>
            <a:pPr>
              <a:defRPr/>
            </a:pPr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Coorientações concluídas</a:t>
            </a:r>
            <a:endParaRPr lang="pt-BR" sz="2000" dirty="0"/>
          </a:p>
          <a:p>
            <a:pPr indent="-108000">
              <a:buFont typeface="Arial" pitchFamily="34" charset="0"/>
              <a:buChar char="•"/>
              <a:defRPr/>
            </a:pPr>
            <a:r>
              <a:rPr lang="pt-BR" sz="2000" i="1" dirty="0"/>
              <a:t>Refração, as Velocidades da Luz e Metamateriais</a:t>
            </a:r>
            <a:r>
              <a:rPr lang="pt-BR" sz="2000" dirty="0"/>
              <a:t>, Walter S. Santos</a:t>
            </a:r>
          </a:p>
          <a:p>
            <a:pPr indent="-108000">
              <a:buFont typeface="Arial" pitchFamily="34" charset="0"/>
              <a:buChar char="•"/>
              <a:defRPr/>
            </a:pPr>
            <a:r>
              <a:rPr lang="pt-BR" sz="2000" i="1" dirty="0"/>
              <a:t>Potência Elétrica versus Luminosidade: Uma Abordagem da Eficiência de Lâmpadas</a:t>
            </a:r>
            <a:r>
              <a:rPr lang="pt-BR" sz="2000" dirty="0"/>
              <a:t>,</a:t>
            </a:r>
            <a:br>
              <a:rPr lang="pt-BR" sz="2000" dirty="0"/>
            </a:br>
            <a:r>
              <a:rPr lang="pt-BR" sz="2000" dirty="0"/>
              <a:t>  </a:t>
            </a:r>
            <a:r>
              <a:rPr lang="pt-BR" sz="2000" dirty="0" err="1"/>
              <a:t>Gabrielle</a:t>
            </a:r>
            <a:r>
              <a:rPr lang="pt-BR" sz="2000" dirty="0"/>
              <a:t> B. Aragão</a:t>
            </a:r>
          </a:p>
          <a:p>
            <a:pPr indent="-108000">
              <a:buFont typeface="Arial" pitchFamily="34" charset="0"/>
              <a:buChar char="•"/>
              <a:defRPr/>
            </a:pPr>
            <a:r>
              <a:rPr lang="pt-BR" sz="2000" i="1" dirty="0"/>
              <a:t>Velocidade Instantânea: Uma Proposta de Ensino Inspirada em Galileu </a:t>
            </a:r>
            <a:r>
              <a:rPr lang="pt-BR" sz="2000" i="1" dirty="0" err="1"/>
              <a:t>Galilei</a:t>
            </a:r>
            <a:r>
              <a:rPr lang="pt-BR" sz="2000" dirty="0"/>
              <a:t>,</a:t>
            </a:r>
            <a:br>
              <a:rPr lang="pt-BR" sz="2000" dirty="0"/>
            </a:br>
            <a:r>
              <a:rPr lang="pt-BR" sz="2000" dirty="0"/>
              <a:t>   </a:t>
            </a:r>
            <a:r>
              <a:rPr lang="pt-BR" sz="2000" dirty="0" err="1"/>
              <a:t>Glaucemar</a:t>
            </a:r>
            <a:r>
              <a:rPr lang="pt-BR" sz="2000" dirty="0"/>
              <a:t> V. Silva</a:t>
            </a:r>
          </a:p>
          <a:p>
            <a:pPr indent="-108000">
              <a:buFont typeface="Arial" pitchFamily="34" charset="0"/>
              <a:buChar char="•"/>
              <a:defRPr/>
            </a:pPr>
            <a:r>
              <a:rPr lang="pt-BR" sz="2000" i="1" dirty="0"/>
              <a:t>Uma Abordagem Didática sobre Propagação de Luz em Meios Complexos e </a:t>
            </a:r>
            <a:br>
              <a:rPr lang="pt-BR" sz="2000" i="1" dirty="0"/>
            </a:br>
            <a:r>
              <a:rPr lang="pt-BR" sz="2000" i="1" dirty="0"/>
              <a:t>  Desordenados em Situações Cotidianas</a:t>
            </a:r>
            <a:r>
              <a:rPr lang="pt-BR" sz="2000" dirty="0"/>
              <a:t>, </a:t>
            </a:r>
            <a:r>
              <a:rPr lang="pt-BR" sz="2000" dirty="0" err="1"/>
              <a:t>Taísa</a:t>
            </a:r>
            <a:r>
              <a:rPr lang="pt-BR" sz="2000" dirty="0"/>
              <a:t> O. Vieira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10DFF78E-CA7C-4D5F-A552-72FE0149023D}"/>
              </a:ext>
            </a:extLst>
          </p:cNvPr>
          <p:cNvSpPr/>
          <p:nvPr/>
        </p:nvSpPr>
        <p:spPr>
          <a:xfrm>
            <a:off x="914400" y="1524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Carlos Farina de Souza</a:t>
            </a:r>
          </a:p>
        </p:txBody>
      </p:sp>
      <p:pic>
        <p:nvPicPr>
          <p:cNvPr id="13315" name="Imagem 3" descr="Carlos-Farina-de-Souza-122x183.jpg">
            <a:extLst>
              <a:ext uri="{FF2B5EF4-FFF2-40B4-BE49-F238E27FC236}">
                <a16:creationId xmlns:a16="http://schemas.microsoft.com/office/drawing/2014/main" id="{82E14C90-F627-410C-999D-83C6B21D1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79" y="880269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665B644-7E63-4EA7-8ABE-D5DAB05888B4}"/>
              </a:ext>
            </a:extLst>
          </p:cNvPr>
          <p:cNvSpPr txBox="1"/>
          <p:nvPr/>
        </p:nvSpPr>
        <p:spPr>
          <a:xfrm>
            <a:off x="0" y="990600"/>
            <a:ext cx="6096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Tópicos de interesse: </a:t>
            </a:r>
          </a:p>
          <a:p>
            <a:pPr eaLnBrk="1" hangingPunct="1">
              <a:defRPr/>
            </a:pPr>
            <a:r>
              <a:rPr lang="pt-BR" dirty="0"/>
              <a:t>Eletromagnetismo</a:t>
            </a:r>
          </a:p>
          <a:p>
            <a:pPr eaLnBrk="1" hangingPunct="1">
              <a:defRPr/>
            </a:pPr>
            <a:r>
              <a:rPr lang="pt-BR" dirty="0"/>
              <a:t>Mecânica Clássica</a:t>
            </a:r>
            <a:endParaRPr 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7D93148-BB1C-4BE7-A8E5-A6D84620CBA6}"/>
              </a:ext>
            </a:extLst>
          </p:cNvPr>
          <p:cNvSpPr txBox="1"/>
          <p:nvPr/>
        </p:nvSpPr>
        <p:spPr>
          <a:xfrm>
            <a:off x="0" y="3124200"/>
            <a:ext cx="64008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Orientações</a:t>
            </a:r>
          </a:p>
          <a:p>
            <a:pPr eaLnBrk="1" hangingPunct="1">
              <a:defRPr/>
            </a:pPr>
            <a:r>
              <a:rPr lang="pt-BR" sz="2000" i="1" dirty="0"/>
              <a:t>Vinicius de Araujo Coelho (com Marcus </a:t>
            </a:r>
            <a:r>
              <a:rPr lang="pt-BR" sz="2000" i="1" dirty="0" err="1"/>
              <a:t>Venicius</a:t>
            </a:r>
            <a:r>
              <a:rPr lang="pt-BR" sz="2000" i="1" dirty="0"/>
              <a:t>).</a:t>
            </a:r>
            <a:r>
              <a:rPr lang="pt-BR" sz="2000" dirty="0"/>
              <a:t>   Efeito </a:t>
            </a:r>
            <a:r>
              <a:rPr lang="pt-BR" sz="2000" dirty="0" err="1"/>
              <a:t>Faraday</a:t>
            </a:r>
            <a:r>
              <a:rPr lang="pt-BR" sz="2000" dirty="0"/>
              <a:t>. 2017.</a:t>
            </a:r>
          </a:p>
          <a:p>
            <a:pPr eaLnBrk="1" hangingPunct="1">
              <a:defRPr/>
            </a:pPr>
            <a:r>
              <a:rPr lang="pt-BR" sz="2000" i="1" dirty="0"/>
              <a:t>Pedro de P. Terra (co-orientação Reinaldo </a:t>
            </a:r>
            <a:r>
              <a:rPr lang="pt-BR" sz="2000" i="1" dirty="0" err="1"/>
              <a:t>F.M.</a:t>
            </a:r>
            <a:r>
              <a:rPr lang="pt-BR" sz="2000" i="1" dirty="0"/>
              <a:t> Souza). </a:t>
            </a:r>
            <a:r>
              <a:rPr lang="en-US" sz="2000" dirty="0" err="1"/>
              <a:t>Alguns</a:t>
            </a:r>
            <a:r>
              <a:rPr lang="en-US" sz="2000" dirty="0"/>
              <a:t> </a:t>
            </a:r>
            <a:r>
              <a:rPr lang="en-US" sz="2000" dirty="0" err="1"/>
              <a:t>problemas</a:t>
            </a:r>
            <a:r>
              <a:rPr lang="en-US" sz="2000" dirty="0"/>
              <a:t> </a:t>
            </a:r>
            <a:r>
              <a:rPr lang="en-US" sz="2000" dirty="0" err="1"/>
              <a:t>instigantes</a:t>
            </a:r>
            <a:r>
              <a:rPr lang="en-US" sz="2000" dirty="0"/>
              <a:t> de </a:t>
            </a:r>
            <a:r>
              <a:rPr lang="en-US" sz="2000" dirty="0" err="1"/>
              <a:t>mecânica</a:t>
            </a:r>
            <a:r>
              <a:rPr lang="en-US" sz="2000" dirty="0"/>
              <a:t>: das </a:t>
            </a:r>
            <a:r>
              <a:rPr lang="en-US" sz="2000" dirty="0" err="1"/>
              <a:t>tautócronas</a:t>
            </a:r>
            <a:r>
              <a:rPr lang="en-US" sz="2000" dirty="0"/>
              <a:t> à </a:t>
            </a:r>
            <a:r>
              <a:rPr lang="en-US" sz="2000" dirty="0" err="1"/>
              <a:t>montanha-russa</a:t>
            </a:r>
            <a:r>
              <a:rPr lang="en-US" sz="2000" dirty="0"/>
              <a:t> </a:t>
            </a:r>
            <a:r>
              <a:rPr lang="en-US" sz="2000" dirty="0" err="1"/>
              <a:t>caipira</a:t>
            </a:r>
            <a:r>
              <a:rPr lang="en-US" sz="2000" i="1" dirty="0"/>
              <a:t>. </a:t>
            </a:r>
            <a:r>
              <a:rPr lang="en-US" sz="2000" dirty="0"/>
              <a:t>2016</a:t>
            </a:r>
            <a:endParaRPr lang="pt-BR" sz="2000" dirty="0"/>
          </a:p>
          <a:p>
            <a:pPr eaLnBrk="1" hangingPunct="1">
              <a:defRPr/>
            </a:pPr>
            <a:r>
              <a:rPr lang="pt-BR" sz="2000" i="1" dirty="0"/>
              <a:t>Diego Dias </a:t>
            </a:r>
            <a:r>
              <a:rPr lang="pt-BR" sz="2000" i="1" dirty="0" err="1"/>
              <a:t>Uzêda</a:t>
            </a:r>
            <a:r>
              <a:rPr lang="pt-BR" sz="2000" dirty="0"/>
              <a:t>. Tópicos em Mecânica Clássica. 2011. </a:t>
            </a: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A6110E3B-0019-4A46-BE9D-4E7656FC5035}"/>
              </a:ext>
            </a:extLst>
          </p:cNvPr>
          <p:cNvSpPr/>
          <p:nvPr/>
        </p:nvSpPr>
        <p:spPr>
          <a:xfrm>
            <a:off x="5638800" y="61722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chemeClr val="accent6"/>
                </a:solidFill>
              </a:rPr>
              <a:t>farina@if.ufrj.br</a:t>
            </a:r>
            <a:endParaRPr lang="en-US" i="1" dirty="0">
              <a:solidFill>
                <a:schemeClr val="accent6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836E531-BFCF-4F5D-B24F-7970B9202DCC}"/>
              </a:ext>
            </a:extLst>
          </p:cNvPr>
          <p:cNvSpPr/>
          <p:nvPr/>
        </p:nvSpPr>
        <p:spPr>
          <a:xfrm>
            <a:off x="0" y="5410200"/>
            <a:ext cx="9144000" cy="12922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Orientações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em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andamento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pt-BR" sz="1800" dirty="0"/>
              <a:t>Felipe Martins Silva (2018), Fases geométricas em eletromagnetismo.(com </a:t>
            </a:r>
            <a:r>
              <a:rPr lang="pt-BR" sz="1800" dirty="0" err="1"/>
              <a:t>Malena</a:t>
            </a:r>
            <a:r>
              <a:rPr lang="pt-BR" sz="1800" dirty="0"/>
              <a:t> </a:t>
            </a:r>
            <a:r>
              <a:rPr lang="pt-BR" sz="1800" dirty="0" err="1"/>
              <a:t>Hor-Meyl</a:t>
            </a:r>
            <a:r>
              <a:rPr lang="pt-BR" sz="1800" dirty="0"/>
              <a:t>)</a:t>
            </a:r>
          </a:p>
          <a:p>
            <a:pPr eaLnBrk="1" hangingPunct="1">
              <a:defRPr/>
            </a:pPr>
            <a:r>
              <a:rPr lang="pt-BR" sz="1800" dirty="0"/>
              <a:t>Bruno Cezar Leandro Gimenez (2019), com Reinaldo Mello</a:t>
            </a:r>
          </a:p>
          <a:p>
            <a:pPr eaLnBrk="1" hangingPunct="1">
              <a:defRPr/>
            </a:pPr>
            <a:endParaRPr lang="pt-BR" sz="1800" dirty="0"/>
          </a:p>
        </p:txBody>
      </p:sp>
      <p:sp>
        <p:nvSpPr>
          <p:cNvPr id="13320" name="CaixaDeTexto 11">
            <a:extLst>
              <a:ext uri="{FF2B5EF4-FFF2-40B4-BE49-F238E27FC236}">
                <a16:creationId xmlns:a16="http://schemas.microsoft.com/office/drawing/2014/main" id="{CEB0C7B8-4636-48D1-B59F-EF18C80B8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93938"/>
            <a:ext cx="3886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/>
              <a:t>construção de experimentos didáticos para o ensino médio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>
            <a:extLst>
              <a:ext uri="{FF2B5EF4-FFF2-40B4-BE49-F238E27FC236}">
                <a16:creationId xmlns:a16="http://schemas.microsoft.com/office/drawing/2014/main" id="{71637B6B-5B22-4731-8BF2-A640851092CC}"/>
              </a:ext>
            </a:extLst>
          </p:cNvPr>
          <p:cNvSpPr/>
          <p:nvPr/>
        </p:nvSpPr>
        <p:spPr>
          <a:xfrm flipH="1">
            <a:off x="4535488" y="989013"/>
            <a:ext cx="0" cy="3679825"/>
          </a:xfrm>
          <a:prstGeom prst="line">
            <a:avLst/>
          </a:prstGeom>
          <a:ln w="5715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eaLnBrk="1" hangingPunct="1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4339" name="Shape 59">
            <a:extLst>
              <a:ext uri="{FF2B5EF4-FFF2-40B4-BE49-F238E27FC236}">
                <a16:creationId xmlns:a16="http://schemas.microsoft.com/office/drawing/2014/main" id="{760D722E-3925-4834-B801-4B283B0C9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263" y="2605088"/>
            <a:ext cx="3175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14340" name="Shape 60">
            <a:extLst>
              <a:ext uri="{FF2B5EF4-FFF2-40B4-BE49-F238E27FC236}">
                <a16:creationId xmlns:a16="http://schemas.microsoft.com/office/drawing/2014/main" id="{CBA8D4D9-CFCD-49EF-8B2E-8B2AE05E1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2605088"/>
            <a:ext cx="3175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66" name="Shape 66">
            <a:extLst>
              <a:ext uri="{FF2B5EF4-FFF2-40B4-BE49-F238E27FC236}">
                <a16:creationId xmlns:a16="http://schemas.microsoft.com/office/drawing/2014/main" id="{8CBCB754-FC36-4DAC-9F49-1A6F8AC243BD}"/>
              </a:ext>
            </a:extLst>
          </p:cNvPr>
          <p:cNvSpPr/>
          <p:nvPr/>
        </p:nvSpPr>
        <p:spPr>
          <a:xfrm>
            <a:off x="323850" y="858838"/>
            <a:ext cx="3948113" cy="13239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285750" indent="-285750" algn="just" eaLnBrk="1" hangingPunct="1">
              <a:buSzPct val="100000"/>
              <a:buFont typeface="Arial"/>
              <a:buChar char="•"/>
              <a:defRPr/>
            </a:pPr>
            <a:r>
              <a:rPr sz="2000">
                <a:latin typeface="+mj-lt"/>
              </a:rPr>
              <a:t>Forças entre esferas condutoras são </a:t>
            </a:r>
            <a:r>
              <a:rPr sz="2000" b="1">
                <a:latin typeface="+mj-lt"/>
              </a:rPr>
              <a:t>em geral</a:t>
            </a:r>
            <a:r>
              <a:rPr sz="2000">
                <a:latin typeface="+mj-lt"/>
              </a:rPr>
              <a:t> atrativas (mesmo que suas cargas totais tenham o mesmo sinal!)</a:t>
            </a:r>
          </a:p>
        </p:txBody>
      </p:sp>
      <p:sp>
        <p:nvSpPr>
          <p:cNvPr id="67" name="Shape 67">
            <a:extLst>
              <a:ext uri="{FF2B5EF4-FFF2-40B4-BE49-F238E27FC236}">
                <a16:creationId xmlns:a16="http://schemas.microsoft.com/office/drawing/2014/main" id="{9755C650-0910-4A20-AD78-FFA6DBE9A2EB}"/>
              </a:ext>
            </a:extLst>
          </p:cNvPr>
          <p:cNvSpPr/>
          <p:nvPr/>
        </p:nvSpPr>
        <p:spPr>
          <a:xfrm flipH="1" flipV="1">
            <a:off x="134938" y="4691063"/>
            <a:ext cx="4325937" cy="0"/>
          </a:xfrm>
          <a:prstGeom prst="line">
            <a:avLst/>
          </a:prstGeom>
          <a:ln w="5715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eaLnBrk="1" hangingPunct="1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68" name="Shape 68">
            <a:extLst>
              <a:ext uri="{FF2B5EF4-FFF2-40B4-BE49-F238E27FC236}">
                <a16:creationId xmlns:a16="http://schemas.microsoft.com/office/drawing/2014/main" id="{A82A36D5-D2FC-4BFE-B3B9-490AC03B4D9A}"/>
              </a:ext>
            </a:extLst>
          </p:cNvPr>
          <p:cNvSpPr/>
          <p:nvPr/>
        </p:nvSpPr>
        <p:spPr>
          <a:xfrm>
            <a:off x="288925" y="4114800"/>
            <a:ext cx="3063875" cy="30797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lIns="0" tIns="0" rIns="0" bIns="0">
            <a:spAutoFit/>
          </a:bodyPr>
          <a:lstStyle>
            <a:lvl1pPr>
              <a:defRPr b="1"/>
            </a:lvl1pPr>
          </a:lstStyle>
          <a:p>
            <a:pPr eaLnBrk="1" hangingPunct="1">
              <a:defRPr b="0"/>
            </a:pPr>
            <a:r>
              <a:rPr sz="2000" b="0">
                <a:latin typeface="+mj-lt"/>
              </a:rPr>
              <a:t>Eletromagnetismo</a:t>
            </a:r>
          </a:p>
        </p:txBody>
      </p:sp>
      <p:pic>
        <p:nvPicPr>
          <p:cNvPr id="14344" name="image5.png">
            <a:extLst>
              <a:ext uri="{FF2B5EF4-FFF2-40B4-BE49-F238E27FC236}">
                <a16:creationId xmlns:a16="http://schemas.microsoft.com/office/drawing/2014/main" id="{FBAB9511-11E8-4B73-AA3E-E82FF2B35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922338"/>
            <a:ext cx="3074987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0" name="Shape 70">
            <a:extLst>
              <a:ext uri="{FF2B5EF4-FFF2-40B4-BE49-F238E27FC236}">
                <a16:creationId xmlns:a16="http://schemas.microsoft.com/office/drawing/2014/main" id="{7B83CE6D-7280-4D44-B2CE-436D2CFA3A84}"/>
              </a:ext>
            </a:extLst>
          </p:cNvPr>
          <p:cNvSpPr/>
          <p:nvPr/>
        </p:nvSpPr>
        <p:spPr>
          <a:xfrm>
            <a:off x="4572000" y="2971800"/>
            <a:ext cx="4424363" cy="163195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285750" indent="-285750" algn="just" eaLnBrk="1" hangingPunct="1">
              <a:buSzPct val="100000"/>
              <a:buFont typeface="Arial"/>
              <a:buChar char="•"/>
              <a:defRPr/>
            </a:pPr>
            <a:r>
              <a:rPr sz="2000">
                <a:latin typeface="+mj-lt"/>
              </a:rPr>
              <a:t>Os trabalhos de </a:t>
            </a:r>
            <a:r>
              <a:rPr sz="2000" b="1" i="1">
                <a:latin typeface="+mj-lt"/>
              </a:rPr>
              <a:t>Christiaan Huygens </a:t>
            </a:r>
            <a:r>
              <a:rPr sz="2000">
                <a:latin typeface="+mj-lt"/>
              </a:rPr>
              <a:t>contém material único de mecânica clássica, usando muita geometria, podendo assim ser adaptado para o ensino médio.  </a:t>
            </a:r>
          </a:p>
        </p:txBody>
      </p:sp>
      <p:sp>
        <p:nvSpPr>
          <p:cNvPr id="71" name="Shape 71">
            <a:extLst>
              <a:ext uri="{FF2B5EF4-FFF2-40B4-BE49-F238E27FC236}">
                <a16:creationId xmlns:a16="http://schemas.microsoft.com/office/drawing/2014/main" id="{6574C233-2648-434A-A6D6-DE0C9E7D1356}"/>
              </a:ext>
            </a:extLst>
          </p:cNvPr>
          <p:cNvSpPr/>
          <p:nvPr/>
        </p:nvSpPr>
        <p:spPr>
          <a:xfrm>
            <a:off x="5257800" y="2495550"/>
            <a:ext cx="2590800" cy="40005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eaLnBrk="1" hangingPunct="1">
              <a:defRPr b="0">
                <a:solidFill>
                  <a:srgbClr val="000000"/>
                </a:solidFill>
              </a:defRPr>
            </a:pPr>
            <a:r>
              <a:rPr sz="2000" b="0">
                <a:solidFill>
                  <a:srgbClr val="000000"/>
                </a:solidFill>
                <a:latin typeface="+mj-lt"/>
              </a:rPr>
              <a:t>Mecânica Clássica</a:t>
            </a:r>
          </a:p>
        </p:txBody>
      </p:sp>
      <p:sp>
        <p:nvSpPr>
          <p:cNvPr id="72" name="Shape 72">
            <a:extLst>
              <a:ext uri="{FF2B5EF4-FFF2-40B4-BE49-F238E27FC236}">
                <a16:creationId xmlns:a16="http://schemas.microsoft.com/office/drawing/2014/main" id="{A94410E0-346C-4125-A427-97D39AAAAD31}"/>
              </a:ext>
            </a:extLst>
          </p:cNvPr>
          <p:cNvSpPr/>
          <p:nvPr/>
        </p:nvSpPr>
        <p:spPr>
          <a:xfrm flipH="1" flipV="1">
            <a:off x="4583113" y="4703763"/>
            <a:ext cx="4327525" cy="0"/>
          </a:xfrm>
          <a:prstGeom prst="line">
            <a:avLst/>
          </a:prstGeom>
          <a:ln w="5715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eaLnBrk="1" hangingPunct="1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4348" name="image6.png">
            <a:extLst>
              <a:ext uri="{FF2B5EF4-FFF2-40B4-BE49-F238E27FC236}">
                <a16:creationId xmlns:a16="http://schemas.microsoft.com/office/drawing/2014/main" id="{1FD9CDD9-D509-4AC5-8C1A-2DC2E4833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67263"/>
            <a:ext cx="3233738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4" name="Shape 74">
            <a:extLst>
              <a:ext uri="{FF2B5EF4-FFF2-40B4-BE49-F238E27FC236}">
                <a16:creationId xmlns:a16="http://schemas.microsoft.com/office/drawing/2014/main" id="{A4C80826-388C-42C4-AC38-E8A45AF67062}"/>
              </a:ext>
            </a:extLst>
          </p:cNvPr>
          <p:cNvSpPr/>
          <p:nvPr/>
        </p:nvSpPr>
        <p:spPr>
          <a:xfrm>
            <a:off x="3584575" y="4789488"/>
            <a:ext cx="5091113" cy="13239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marL="285750" indent="-285750" algn="just">
              <a:buSzPct val="100000"/>
              <a:buFont typeface="Arial"/>
              <a:buChar char="•"/>
            </a:lvl1pPr>
          </a:lstStyle>
          <a:p>
            <a:pPr eaLnBrk="1" hangingPunct="1">
              <a:defRPr/>
            </a:pPr>
            <a:r>
              <a:rPr sz="2000">
                <a:latin typeface="+mj-lt"/>
              </a:rPr>
              <a:t>Diversos problemas simples (e não tão simples) envolvendo apenas física newtoniana podem ter resultados surpreendentes e motivadores para uma turma de ensino médio.</a:t>
            </a:r>
          </a:p>
        </p:txBody>
      </p:sp>
      <p:sp>
        <p:nvSpPr>
          <p:cNvPr id="75" name="Shape 75">
            <a:extLst>
              <a:ext uri="{FF2B5EF4-FFF2-40B4-BE49-F238E27FC236}">
                <a16:creationId xmlns:a16="http://schemas.microsoft.com/office/drawing/2014/main" id="{F0F43BC2-45B1-47F4-8A72-DB6B499F9020}"/>
              </a:ext>
            </a:extLst>
          </p:cNvPr>
          <p:cNvSpPr/>
          <p:nvPr/>
        </p:nvSpPr>
        <p:spPr>
          <a:xfrm>
            <a:off x="4186238" y="6019800"/>
            <a:ext cx="4729162" cy="70802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pPr eaLnBrk="1" hangingPunct="1">
              <a:defRPr b="0"/>
            </a:pPr>
            <a:r>
              <a:rPr sz="2000" b="0">
                <a:latin typeface="+mj-lt"/>
              </a:rPr>
              <a:t>Construção de material didático em mecânica clássica</a:t>
            </a:r>
          </a:p>
        </p:txBody>
      </p:sp>
      <p:sp>
        <p:nvSpPr>
          <p:cNvPr id="76" name="Shape 76">
            <a:extLst>
              <a:ext uri="{FF2B5EF4-FFF2-40B4-BE49-F238E27FC236}">
                <a16:creationId xmlns:a16="http://schemas.microsoft.com/office/drawing/2014/main" id="{065C2407-C579-4350-A815-662698105D62}"/>
              </a:ext>
            </a:extLst>
          </p:cNvPr>
          <p:cNvSpPr/>
          <p:nvPr/>
        </p:nvSpPr>
        <p:spPr>
          <a:xfrm>
            <a:off x="260350" y="4933950"/>
            <a:ext cx="2711450" cy="40005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eaLnBrk="1" hangingPunct="1">
              <a:defRPr/>
            </a:pPr>
            <a:r>
              <a:rPr sz="2000" b="1">
                <a:latin typeface="+mj-lt"/>
              </a:rPr>
              <a:t>Mont</a:t>
            </a:r>
            <a:r>
              <a:rPr sz="2000" b="1">
                <a:solidFill>
                  <a:schemeClr val="bg1"/>
                </a:solidFill>
                <a:latin typeface="+mj-lt"/>
              </a:rPr>
              <a:t>anha </a:t>
            </a:r>
            <a:r>
              <a:rPr sz="2000" b="1">
                <a:solidFill>
                  <a:srgbClr val="FFFFFF"/>
                </a:solidFill>
                <a:latin typeface="+mj-lt"/>
              </a:rPr>
              <a:t>russa ca</a:t>
            </a:r>
            <a:r>
              <a:rPr sz="2000" b="1">
                <a:solidFill>
                  <a:schemeClr val="bg1"/>
                </a:solidFill>
                <a:latin typeface="+mj-lt"/>
              </a:rPr>
              <a:t>i</a:t>
            </a:r>
            <a:r>
              <a:rPr sz="2000" b="1">
                <a:latin typeface="+mj-lt"/>
              </a:rPr>
              <a:t>pira</a:t>
            </a:r>
          </a:p>
        </p:txBody>
      </p:sp>
      <p:sp>
        <p:nvSpPr>
          <p:cNvPr id="23" name="Retângulo de cantos arredondados 22">
            <a:extLst>
              <a:ext uri="{FF2B5EF4-FFF2-40B4-BE49-F238E27FC236}">
                <a16:creationId xmlns:a16="http://schemas.microsoft.com/office/drawing/2014/main" id="{9E514FBB-78AF-4ECF-8434-8CBE1BEA48D2}"/>
              </a:ext>
            </a:extLst>
          </p:cNvPr>
          <p:cNvSpPr/>
          <p:nvPr/>
        </p:nvSpPr>
        <p:spPr>
          <a:xfrm>
            <a:off x="914400" y="1524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Carlos Farina de Souza</a:t>
            </a:r>
          </a:p>
        </p:txBody>
      </p:sp>
      <p:pic>
        <p:nvPicPr>
          <p:cNvPr id="14353" name="image2.png">
            <a:extLst>
              <a:ext uri="{FF2B5EF4-FFF2-40B4-BE49-F238E27FC236}">
                <a16:creationId xmlns:a16="http://schemas.microsoft.com/office/drawing/2014/main" id="{241C93F3-EC49-46DC-85F1-D71EE400F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905000"/>
            <a:ext cx="32893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4354" name="Shape 59">
            <a:extLst>
              <a:ext uri="{FF2B5EF4-FFF2-40B4-BE49-F238E27FC236}">
                <a16:creationId xmlns:a16="http://schemas.microsoft.com/office/drawing/2014/main" id="{FC8676E3-0609-41FA-BCAB-679895E14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263" y="2605088"/>
            <a:ext cx="3175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14355" name="Shape 60">
            <a:extLst>
              <a:ext uri="{FF2B5EF4-FFF2-40B4-BE49-F238E27FC236}">
                <a16:creationId xmlns:a16="http://schemas.microsoft.com/office/drawing/2014/main" id="{ABC6A822-E1D6-443B-A6E2-9C73BAFC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2605088"/>
            <a:ext cx="3175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27" name="Shape 61">
            <a:extLst>
              <a:ext uri="{FF2B5EF4-FFF2-40B4-BE49-F238E27FC236}">
                <a16:creationId xmlns:a16="http://schemas.microsoft.com/office/drawing/2014/main" id="{87588AC3-CB62-41EC-9C3A-3248223360FE}"/>
              </a:ext>
            </a:extLst>
          </p:cNvPr>
          <p:cNvSpPr/>
          <p:nvPr/>
        </p:nvSpPr>
        <p:spPr>
          <a:xfrm>
            <a:off x="2265363" y="2955925"/>
            <a:ext cx="463550" cy="0"/>
          </a:xfrm>
          <a:prstGeom prst="line">
            <a:avLst/>
          </a:prstGeom>
          <a:ln w="38100">
            <a:solidFill>
              <a:srgbClr val="0000FF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eaLnBrk="1" hangingPunct="1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8" name="Shape 62">
            <a:extLst>
              <a:ext uri="{FF2B5EF4-FFF2-40B4-BE49-F238E27FC236}">
                <a16:creationId xmlns:a16="http://schemas.microsoft.com/office/drawing/2014/main" id="{7DC658E4-37C3-4EF7-AED5-3F9DC255D208}"/>
              </a:ext>
            </a:extLst>
          </p:cNvPr>
          <p:cNvSpPr/>
          <p:nvPr/>
        </p:nvSpPr>
        <p:spPr>
          <a:xfrm flipH="1">
            <a:off x="3033713" y="2941638"/>
            <a:ext cx="550862" cy="0"/>
          </a:xfrm>
          <a:prstGeom prst="line">
            <a:avLst/>
          </a:prstGeom>
          <a:ln w="38100">
            <a:solidFill>
              <a:srgbClr val="0000FF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eaLnBrk="1" hangingPunct="1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4358" name="image3.pdf">
            <a:extLst>
              <a:ext uri="{FF2B5EF4-FFF2-40B4-BE49-F238E27FC236}">
                <a16:creationId xmlns:a16="http://schemas.microsoft.com/office/drawing/2014/main" id="{5975589C-7689-4176-8ED6-78505F15F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2376488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4359" name="image4.png">
            <a:extLst>
              <a:ext uri="{FF2B5EF4-FFF2-40B4-BE49-F238E27FC236}">
                <a16:creationId xmlns:a16="http://schemas.microsoft.com/office/drawing/2014/main" id="{629405ED-93D6-43C4-A155-215C0445C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3" y="3260725"/>
            <a:ext cx="4095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4360" name="Shape 65">
            <a:extLst>
              <a:ext uri="{FF2B5EF4-FFF2-40B4-BE49-F238E27FC236}">
                <a16:creationId xmlns:a16="http://schemas.microsoft.com/office/drawing/2014/main" id="{4C27A2B5-A204-48C8-A387-C2DB053EC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3744913"/>
            <a:ext cx="10302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400" b="1">
                <a:solidFill>
                  <a:srgbClr val="FF0000"/>
                </a:solidFill>
              </a:rPr>
              <a:t>atrativa?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>
            <a:extLst>
              <a:ext uri="{FF2B5EF4-FFF2-40B4-BE49-F238E27FC236}">
                <a16:creationId xmlns:a16="http://schemas.microsoft.com/office/drawing/2014/main" id="{F676C0D5-C87C-41C7-8A97-05204E0E2015}"/>
              </a:ext>
            </a:extLst>
          </p:cNvPr>
          <p:cNvSpPr/>
          <p:nvPr/>
        </p:nvSpPr>
        <p:spPr>
          <a:xfrm>
            <a:off x="323850" y="858838"/>
            <a:ext cx="7202488" cy="76993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285750" indent="-285750" algn="just" eaLnBrk="1" hangingPunct="1">
              <a:buSzPct val="100000"/>
              <a:buFont typeface="Arial"/>
              <a:buChar char="•"/>
              <a:defRPr/>
            </a:pPr>
            <a:r>
              <a:rPr sz="2000" b="1">
                <a:latin typeface="+mj-lt"/>
              </a:rPr>
              <a:t>Proposta de materiais didáticos a serem construídos:</a:t>
            </a:r>
          </a:p>
          <a:p>
            <a:pPr algn="just" eaLnBrk="1" hangingPunct="1">
              <a:defRPr/>
            </a:pPr>
            <a:r>
              <a:rPr b="1"/>
              <a:t>	</a:t>
            </a:r>
            <a:r>
              <a:rPr lang="pt-BR" sz="2000" i="1" dirty="0"/>
              <a:t>(com Reinaldo Souza)</a:t>
            </a:r>
            <a:endParaRPr sz="2000" i="1"/>
          </a:p>
        </p:txBody>
      </p:sp>
      <p:pic>
        <p:nvPicPr>
          <p:cNvPr id="15363" name="image7.png">
            <a:extLst>
              <a:ext uri="{FF2B5EF4-FFF2-40B4-BE49-F238E27FC236}">
                <a16:creationId xmlns:a16="http://schemas.microsoft.com/office/drawing/2014/main" id="{8770DD21-750E-401E-9DEB-7DD8BADF6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152650"/>
            <a:ext cx="303212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5364" name="image8.png">
            <a:extLst>
              <a:ext uri="{FF2B5EF4-FFF2-40B4-BE49-F238E27FC236}">
                <a16:creationId xmlns:a16="http://schemas.microsoft.com/office/drawing/2014/main" id="{86941A72-6B2F-4E9F-B372-B2C924903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25975"/>
            <a:ext cx="31591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2" name="Shape 82">
            <a:extLst>
              <a:ext uri="{FF2B5EF4-FFF2-40B4-BE49-F238E27FC236}">
                <a16:creationId xmlns:a16="http://schemas.microsoft.com/office/drawing/2014/main" id="{FC50A9B4-D4BD-4573-BFA2-DD65AF42C8CC}"/>
              </a:ext>
            </a:extLst>
          </p:cNvPr>
          <p:cNvSpPr/>
          <p:nvPr/>
        </p:nvSpPr>
        <p:spPr>
          <a:xfrm flipH="1" flipV="1">
            <a:off x="3630613" y="2692400"/>
            <a:ext cx="4884737" cy="0"/>
          </a:xfrm>
          <a:prstGeom prst="line">
            <a:avLst/>
          </a:prstGeom>
          <a:ln w="5715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eaLnBrk="1" hangingPunct="1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83" name="Shape 83">
            <a:extLst>
              <a:ext uri="{FF2B5EF4-FFF2-40B4-BE49-F238E27FC236}">
                <a16:creationId xmlns:a16="http://schemas.microsoft.com/office/drawing/2014/main" id="{FD5598FF-23FB-40E6-BD9C-1C868E1A5C2B}"/>
              </a:ext>
            </a:extLst>
          </p:cNvPr>
          <p:cNvSpPr/>
          <p:nvPr/>
        </p:nvSpPr>
        <p:spPr>
          <a:xfrm flipV="1">
            <a:off x="3630613" y="2692400"/>
            <a:ext cx="0" cy="3667125"/>
          </a:xfrm>
          <a:prstGeom prst="line">
            <a:avLst/>
          </a:prstGeom>
          <a:ln w="5715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eaLnBrk="1" hangingPunct="1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84" name="Shape 84">
            <a:extLst>
              <a:ext uri="{FF2B5EF4-FFF2-40B4-BE49-F238E27FC236}">
                <a16:creationId xmlns:a16="http://schemas.microsoft.com/office/drawing/2014/main" id="{DC26EB61-CF40-4AEF-97E5-CFD6096FB2DD}"/>
              </a:ext>
            </a:extLst>
          </p:cNvPr>
          <p:cNvSpPr/>
          <p:nvPr/>
        </p:nvSpPr>
        <p:spPr>
          <a:xfrm>
            <a:off x="430213" y="1782763"/>
            <a:ext cx="2236787" cy="40005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pPr eaLnBrk="1" hangingPunct="1">
              <a:defRPr b="0"/>
            </a:pPr>
            <a:r>
              <a:rPr sz="2000" b="0">
                <a:latin typeface="+mj-lt"/>
              </a:rPr>
              <a:t>(a) Carroça chinesa</a:t>
            </a:r>
          </a:p>
        </p:txBody>
      </p:sp>
      <p:sp>
        <p:nvSpPr>
          <p:cNvPr id="85" name="Shape 85">
            <a:extLst>
              <a:ext uri="{FF2B5EF4-FFF2-40B4-BE49-F238E27FC236}">
                <a16:creationId xmlns:a16="http://schemas.microsoft.com/office/drawing/2014/main" id="{ACA24FE0-916A-4DF9-8CEB-ABF51C0B1A09}"/>
              </a:ext>
            </a:extLst>
          </p:cNvPr>
          <p:cNvSpPr/>
          <p:nvPr/>
        </p:nvSpPr>
        <p:spPr>
          <a:xfrm flipH="1" flipV="1">
            <a:off x="179388" y="1703388"/>
            <a:ext cx="8335962" cy="0"/>
          </a:xfrm>
          <a:prstGeom prst="line">
            <a:avLst/>
          </a:prstGeom>
          <a:ln w="5715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eaLnBrk="1" hangingPunct="1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86" name="Shape 86">
            <a:extLst>
              <a:ext uri="{FF2B5EF4-FFF2-40B4-BE49-F238E27FC236}">
                <a16:creationId xmlns:a16="http://schemas.microsoft.com/office/drawing/2014/main" id="{3A757F84-1E35-42BD-8C5B-F96C52BCE862}"/>
              </a:ext>
            </a:extLst>
          </p:cNvPr>
          <p:cNvSpPr/>
          <p:nvPr/>
        </p:nvSpPr>
        <p:spPr>
          <a:xfrm>
            <a:off x="4037013" y="1820863"/>
            <a:ext cx="2820987" cy="76993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eaLnBrk="1" hangingPunct="1">
              <a:defRPr/>
            </a:pPr>
            <a:r>
              <a:rPr i="1"/>
              <a:t>	</a:t>
            </a:r>
            <a:r>
              <a:rPr sz="2000" i="1">
                <a:latin typeface="+mj-lt"/>
              </a:rPr>
              <a:t>M. Santander</a:t>
            </a:r>
          </a:p>
          <a:p>
            <a:pPr eaLnBrk="1" hangingPunct="1">
              <a:defRPr/>
            </a:pPr>
            <a:r>
              <a:rPr sz="2000" i="1">
                <a:latin typeface="+mj-lt"/>
              </a:rPr>
              <a:t>Am.J.Phys. </a:t>
            </a:r>
            <a:r>
              <a:rPr sz="2000" b="1" i="1">
                <a:latin typeface="+mj-lt"/>
              </a:rPr>
              <a:t>60</a:t>
            </a:r>
            <a:r>
              <a:rPr sz="2000" i="1">
                <a:latin typeface="+mj-lt"/>
              </a:rPr>
              <a:t>, 672 (1992)</a:t>
            </a:r>
          </a:p>
        </p:txBody>
      </p:sp>
      <p:pic>
        <p:nvPicPr>
          <p:cNvPr id="15370" name="image9.jpeg" descr="foucault-pendulum-paris.jpg">
            <a:extLst>
              <a:ext uri="{FF2B5EF4-FFF2-40B4-BE49-F238E27FC236}">
                <a16:creationId xmlns:a16="http://schemas.microsoft.com/office/drawing/2014/main" id="{32909764-F6D4-4FA5-880E-40ABED1A6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3127375"/>
            <a:ext cx="2436812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8" name="Shape 88">
            <a:extLst>
              <a:ext uri="{FF2B5EF4-FFF2-40B4-BE49-F238E27FC236}">
                <a16:creationId xmlns:a16="http://schemas.microsoft.com/office/drawing/2014/main" id="{D632AA34-3782-43A0-A9B7-B1D4DB715096}"/>
              </a:ext>
            </a:extLst>
          </p:cNvPr>
          <p:cNvSpPr/>
          <p:nvPr/>
        </p:nvSpPr>
        <p:spPr>
          <a:xfrm>
            <a:off x="6165850" y="3127375"/>
            <a:ext cx="2825750" cy="101600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pPr eaLnBrk="1" hangingPunct="1">
              <a:defRPr b="0"/>
            </a:pPr>
            <a:r>
              <a:rPr sz="2000" b="0">
                <a:latin typeface="+mj-lt"/>
              </a:rPr>
              <a:t>(b) Pêndulo de Foucault de 70 cm como relógio de parede</a:t>
            </a:r>
          </a:p>
        </p:txBody>
      </p:sp>
      <p:sp>
        <p:nvSpPr>
          <p:cNvPr id="89" name="Shape 89">
            <a:extLst>
              <a:ext uri="{FF2B5EF4-FFF2-40B4-BE49-F238E27FC236}">
                <a16:creationId xmlns:a16="http://schemas.microsoft.com/office/drawing/2014/main" id="{C554FAF5-D2C6-4CDE-95A2-3C48905CD499}"/>
              </a:ext>
            </a:extLst>
          </p:cNvPr>
          <p:cNvSpPr/>
          <p:nvPr/>
        </p:nvSpPr>
        <p:spPr>
          <a:xfrm>
            <a:off x="6275388" y="4806950"/>
            <a:ext cx="2728912" cy="70802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eaLnBrk="1" hangingPunct="1">
              <a:defRPr/>
            </a:pPr>
            <a:r>
              <a:rPr sz="2000" i="1">
                <a:latin typeface="+mj-lt"/>
              </a:rPr>
              <a:t>H. Richard Crane</a:t>
            </a:r>
          </a:p>
          <a:p>
            <a:pPr eaLnBrk="1" hangingPunct="1">
              <a:defRPr/>
            </a:pPr>
            <a:r>
              <a:rPr sz="2000" i="1">
                <a:latin typeface="+mj-lt"/>
              </a:rPr>
              <a:t>Am.J.Phys. </a:t>
            </a:r>
            <a:r>
              <a:rPr sz="2000" b="1" i="1">
                <a:latin typeface="+mj-lt"/>
              </a:rPr>
              <a:t>63</a:t>
            </a:r>
            <a:r>
              <a:rPr sz="2000" i="1">
                <a:latin typeface="+mj-lt"/>
              </a:rPr>
              <a:t>, 33 (1995)</a:t>
            </a:r>
          </a:p>
        </p:txBody>
      </p:sp>
      <p:sp>
        <p:nvSpPr>
          <p:cNvPr id="14" name="Retângulo de cantos arredondados 13">
            <a:extLst>
              <a:ext uri="{FF2B5EF4-FFF2-40B4-BE49-F238E27FC236}">
                <a16:creationId xmlns:a16="http://schemas.microsoft.com/office/drawing/2014/main" id="{B5187CC8-9162-41CB-8C50-238C38A26FB5}"/>
              </a:ext>
            </a:extLst>
          </p:cNvPr>
          <p:cNvSpPr/>
          <p:nvPr/>
        </p:nvSpPr>
        <p:spPr>
          <a:xfrm>
            <a:off x="914400" y="1524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Carlos Farina de Souza</a:t>
            </a:r>
          </a:p>
        </p:txBody>
      </p:sp>
      <p:sp>
        <p:nvSpPr>
          <p:cNvPr id="15" name="Retângulo de cantos arredondados 14">
            <a:extLst>
              <a:ext uri="{FF2B5EF4-FFF2-40B4-BE49-F238E27FC236}">
                <a16:creationId xmlns:a16="http://schemas.microsoft.com/office/drawing/2014/main" id="{A2468A92-9432-461B-B9EE-007C250A0581}"/>
              </a:ext>
            </a:extLst>
          </p:cNvPr>
          <p:cNvSpPr/>
          <p:nvPr/>
        </p:nvSpPr>
        <p:spPr>
          <a:xfrm>
            <a:off x="5486400" y="60198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chemeClr val="accent6"/>
                </a:solidFill>
              </a:rPr>
              <a:t>farina@if.ufrj.br</a:t>
            </a:r>
            <a:endParaRPr lang="en-US" i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1">
            <a:extLst>
              <a:ext uri="{FF2B5EF4-FFF2-40B4-BE49-F238E27FC236}">
                <a16:creationId xmlns:a16="http://schemas.microsoft.com/office/drawing/2014/main" id="{68765353-4F9C-4F14-A119-ACEA6A92F5F1}"/>
              </a:ext>
            </a:extLst>
          </p:cNvPr>
          <p:cNvSpPr/>
          <p:nvPr/>
        </p:nvSpPr>
        <p:spPr>
          <a:xfrm>
            <a:off x="914400" y="1524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sz="3600" b="1">
                <a:solidFill>
                  <a:srgbClr val="FFFFFF"/>
                </a:solidFill>
              </a:rPr>
              <a:t>Daniela Szilard Le Cocq D</a:t>
            </a:r>
            <a:r>
              <a:rPr lang="pt-BR" altLang="en-US" sz="3600" b="1">
                <a:solidFill>
                  <a:srgbClr val="FFFFFF"/>
                </a:solidFill>
              </a:rPr>
              <a:t>’</a:t>
            </a:r>
            <a:r>
              <a:rPr lang="pt-BR" altLang="pt-BR" sz="3600" b="1">
                <a:solidFill>
                  <a:srgbClr val="FFFFFF"/>
                </a:solidFill>
              </a:rPr>
              <a:t>Oliveira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2D2A609-2732-4AC9-980E-89BD00C848E6}"/>
              </a:ext>
            </a:extLst>
          </p:cNvPr>
          <p:cNvSpPr txBox="1"/>
          <p:nvPr/>
        </p:nvSpPr>
        <p:spPr>
          <a:xfrm>
            <a:off x="152400" y="935038"/>
            <a:ext cx="6096000" cy="563245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b="1">
                <a:effectLst>
                  <a:outerShdw blurRad="38100" dist="38100" dir="2700000" algn="tl">
                    <a:srgbClr val="C0C0C0"/>
                  </a:outerShdw>
                </a:effectLst>
              </a:rPr>
              <a:t>Tópicos de interesse:</a:t>
            </a:r>
          </a:p>
          <a:p>
            <a:r>
              <a:rPr lang="pt-BR" altLang="pt-BR" sz="2000"/>
              <a:t>Eletromagnetismo</a:t>
            </a:r>
          </a:p>
          <a:p>
            <a:r>
              <a:rPr lang="pt-BR" altLang="pt-BR" sz="2000"/>
              <a:t>Mecânica Clássica</a:t>
            </a:r>
          </a:p>
          <a:p>
            <a:r>
              <a:rPr lang="pt-BR" altLang="pt-BR" sz="2000"/>
              <a:t>Ferramentas computacionais para a visualização de conceitos físicos</a:t>
            </a:r>
          </a:p>
          <a:p>
            <a:r>
              <a:rPr lang="pt-BR" altLang="pt-BR" sz="2000"/>
              <a:t>Intervenções didáticas </a:t>
            </a:r>
            <a:r>
              <a:rPr lang="mr-IN" altLang="pt-BR" sz="2000"/>
              <a:t>–  </a:t>
            </a:r>
            <a:r>
              <a:rPr lang="pt-BR" altLang="pt-BR" sz="2000" i="1" u="sng"/>
              <a:t>Ex:</a:t>
            </a:r>
            <a:r>
              <a:rPr lang="pt-BR" altLang="pt-BR" sz="2000"/>
              <a:t> trabalho colaborativo</a:t>
            </a:r>
          </a:p>
          <a:p>
            <a:r>
              <a:rPr lang="pt-BR" altLang="pt-BR" sz="2000"/>
              <a:t>Avaliação da Aprendizagem em Física </a:t>
            </a:r>
            <a:r>
              <a:rPr lang="mr-IN" altLang="pt-BR" sz="2000"/>
              <a:t>–</a:t>
            </a:r>
            <a:r>
              <a:rPr lang="pt-BR" altLang="pt-BR" sz="2000"/>
              <a:t> </a:t>
            </a:r>
            <a:r>
              <a:rPr lang="pt-BR" altLang="pt-BR" sz="2000" i="1" u="sng"/>
              <a:t>Ex:</a:t>
            </a:r>
            <a:r>
              <a:rPr lang="pt-BR" altLang="pt-BR" sz="2000"/>
              <a:t> efeitos do ensino remoto na aprendizagem?</a:t>
            </a:r>
          </a:p>
          <a:p>
            <a:endParaRPr lang="pt-BR" altLang="pt-BR"/>
          </a:p>
          <a:p>
            <a:r>
              <a:rPr lang="pt-BR" altLang="pt-BR" b="1">
                <a:effectLst>
                  <a:outerShdw blurRad="38100" dist="38100" dir="2700000" algn="tl">
                    <a:srgbClr val="C0C0C0"/>
                  </a:outerShdw>
                </a:effectLst>
              </a:rPr>
              <a:t>Área de Pesquisa:</a:t>
            </a:r>
          </a:p>
          <a:p>
            <a:r>
              <a:rPr lang="pt-BR" altLang="pt-BR" sz="2000"/>
              <a:t>Ensino de Física, Eletrodinâmica Quântica a baixas: forças dispersivas, emissão espontânea</a:t>
            </a:r>
          </a:p>
          <a:p>
            <a:endParaRPr lang="pt-BR" altLang="pt-BR"/>
          </a:p>
          <a:p>
            <a:r>
              <a:rPr lang="pt-BR" altLang="pt-BR" b="1">
                <a:effectLst>
                  <a:outerShdw blurRad="38100" dist="38100" dir="2700000" algn="tl">
                    <a:srgbClr val="C0C0C0"/>
                  </a:outerShdw>
                </a:effectLst>
              </a:rPr>
              <a:t>Orientações em andamento:</a:t>
            </a:r>
          </a:p>
          <a:p>
            <a:r>
              <a:rPr lang="pt-BR" altLang="pt-BR" sz="2000" i="1"/>
              <a:t>Vinicius de Paula Silveira</a:t>
            </a:r>
            <a:r>
              <a:rPr lang="pt-BR" altLang="pt-BR" sz="2000"/>
              <a:t>. Aplicações multimídia em eletromagnetismo. (coorientação com M. F. Barroso), 2019 </a:t>
            </a:r>
          </a:p>
        </p:txBody>
      </p:sp>
      <p:sp>
        <p:nvSpPr>
          <p:cNvPr id="5" name="Retângulo de cantos arredondados 5">
            <a:extLst>
              <a:ext uri="{FF2B5EF4-FFF2-40B4-BE49-F238E27FC236}">
                <a16:creationId xmlns:a16="http://schemas.microsoft.com/office/drawing/2014/main" id="{3AEF1040-003B-4BE7-872C-9397C4D289E2}"/>
              </a:ext>
            </a:extLst>
          </p:cNvPr>
          <p:cNvSpPr/>
          <p:nvPr/>
        </p:nvSpPr>
        <p:spPr>
          <a:xfrm>
            <a:off x="5715000" y="49530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i="1" dirty="0" err="1">
                <a:solidFill>
                  <a:schemeClr val="accent6"/>
                </a:solidFill>
              </a:rPr>
              <a:t>daniela@if.ufrj.br</a:t>
            </a:r>
            <a:endParaRPr lang="en-US" i="1" dirty="0">
              <a:solidFill>
                <a:schemeClr val="accent6"/>
              </a:solidFill>
            </a:endParaRPr>
          </a:p>
        </p:txBody>
      </p:sp>
      <p:pic>
        <p:nvPicPr>
          <p:cNvPr id="10" name="Imagem 9" descr="Daniela_Szilard-122x183.jpg">
            <a:extLst>
              <a:ext uri="{FF2B5EF4-FFF2-40B4-BE49-F238E27FC236}">
                <a16:creationId xmlns:a16="http://schemas.microsoft.com/office/drawing/2014/main" id="{342A3D3D-18A1-4F2B-805F-FF4C3CC9E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66800"/>
            <a:ext cx="2486025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BC4D6AAF-2C0C-41B1-960C-2E2DCAF44466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600" b="1" dirty="0"/>
              <a:t>Deise Miranda Vianna</a:t>
            </a:r>
          </a:p>
        </p:txBody>
      </p:sp>
      <p:pic>
        <p:nvPicPr>
          <p:cNvPr id="17411" name="Imagem 3" descr="Deise-Miranda-Vianna-122x183.jpg">
            <a:extLst>
              <a:ext uri="{FF2B5EF4-FFF2-40B4-BE49-F238E27FC236}">
                <a16:creationId xmlns:a16="http://schemas.microsoft.com/office/drawing/2014/main" id="{9B4D95A2-BDEE-4C50-8A39-5E8311662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28" y="1114425"/>
            <a:ext cx="2095072" cy="314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CaixaDeTexto 5">
            <a:extLst>
              <a:ext uri="{FF2B5EF4-FFF2-40B4-BE49-F238E27FC236}">
                <a16:creationId xmlns:a16="http://schemas.microsoft.com/office/drawing/2014/main" id="{8B39EDD7-0F6C-48E8-8F6C-4E938F94C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662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Tema: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3" name="CaixaDeTexto 4">
            <a:extLst>
              <a:ext uri="{FF2B5EF4-FFF2-40B4-BE49-F238E27FC236}">
                <a16:creationId xmlns:a16="http://schemas.microsoft.com/office/drawing/2014/main" id="{8DD3CAB8-FF5E-4186-A646-56944E6F3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209675"/>
            <a:ext cx="5943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O ENSINO DE FÍSICA COM ENFOQUE EM CIÊNCIA, TECNOLOGIA E SOCIEDADE, através de sequências de ensino investigativo</a:t>
            </a:r>
            <a:endParaRPr lang="en-US" altLang="pt-BR" sz="1800"/>
          </a:p>
        </p:txBody>
      </p:sp>
      <p:sp>
        <p:nvSpPr>
          <p:cNvPr id="10" name="Retângulo de cantos arredondados 9">
            <a:extLst>
              <a:ext uri="{FF2B5EF4-FFF2-40B4-BE49-F238E27FC236}">
                <a16:creationId xmlns:a16="http://schemas.microsoft.com/office/drawing/2014/main" id="{66AE378D-235C-47A5-878E-E5825B9309A5}"/>
              </a:ext>
            </a:extLst>
          </p:cNvPr>
          <p:cNvSpPr/>
          <p:nvPr/>
        </p:nvSpPr>
        <p:spPr>
          <a:xfrm>
            <a:off x="5715000" y="60960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i="1" dirty="0">
                <a:solidFill>
                  <a:schemeClr val="accent6"/>
                </a:solidFill>
              </a:rPr>
              <a:t>deisemv@if.ufrj.br</a:t>
            </a:r>
            <a:endParaRPr lang="en-US" i="1" dirty="0">
              <a:solidFill>
                <a:schemeClr val="accent6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21CB43F-6F1A-463E-AE46-C19E21E209BE}"/>
              </a:ext>
            </a:extLst>
          </p:cNvPr>
          <p:cNvSpPr txBox="1"/>
          <p:nvPr/>
        </p:nvSpPr>
        <p:spPr>
          <a:xfrm>
            <a:off x="0" y="2108199"/>
            <a:ext cx="71628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Orientações em andamento:</a:t>
            </a:r>
          </a:p>
          <a:p>
            <a:pPr>
              <a:defRPr/>
            </a:pPr>
            <a:r>
              <a:rPr lang="pt-BR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Douglas Vieira de Aguiar (2018), hidrostática</a:t>
            </a:r>
          </a:p>
          <a:p>
            <a:pPr>
              <a:defRPr/>
            </a:pPr>
            <a:r>
              <a:rPr lang="pt-BR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Lucas Rosário dos Santos (2018) - </a:t>
            </a:r>
            <a:r>
              <a:rPr lang="pt-BR" sz="1800" dirty="0">
                <a:effectLst/>
              </a:rPr>
              <a:t>Como se detectam terremotos? Uma proposta para ensino de propagação de ondas sísmicas</a:t>
            </a:r>
            <a:endParaRPr lang="pt-BR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pt-BR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Diego Figueiredo Rodrigues (2019), </a:t>
            </a:r>
            <a:r>
              <a:rPr lang="pt-BR" sz="1800" dirty="0">
                <a:effectLst/>
              </a:rPr>
              <a:t>Vento e energia: produção de energia eólica partir de atividades investigativas</a:t>
            </a:r>
          </a:p>
          <a:p>
            <a:pPr>
              <a:defRPr/>
            </a:pPr>
            <a:r>
              <a:rPr lang="pt-BR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Henrique </a:t>
            </a:r>
            <a:r>
              <a:rPr lang="pt-BR" sz="1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Kovaliauskas</a:t>
            </a:r>
            <a:r>
              <a:rPr lang="pt-BR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Bezerra (2019), </a:t>
            </a:r>
            <a:r>
              <a:rPr lang="pt-BR" sz="1800" dirty="0">
                <a:effectLst/>
              </a:rPr>
              <a:t>Crônicas de laboratório</a:t>
            </a:r>
            <a:endParaRPr lang="pt-BR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pt-BR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pt-BR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28E81EC-B7BF-47E8-A736-D302F43BF5FB}"/>
              </a:ext>
            </a:extLst>
          </p:cNvPr>
          <p:cNvSpPr txBox="1"/>
          <p:nvPr/>
        </p:nvSpPr>
        <p:spPr>
          <a:xfrm>
            <a:off x="-23973" y="4209183"/>
            <a:ext cx="9144000" cy="24314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Orientações concluídas (mais recentes)</a:t>
            </a:r>
          </a:p>
          <a:p>
            <a:pPr>
              <a:defRPr/>
            </a:pPr>
            <a:r>
              <a:rPr lang="pt-BR" sz="1600" i="1" dirty="0"/>
              <a:t>Bruna </a:t>
            </a:r>
            <a:r>
              <a:rPr lang="pt-BR" sz="1600" i="1" dirty="0" err="1"/>
              <a:t>Araujo</a:t>
            </a:r>
            <a:r>
              <a:rPr lang="pt-BR" sz="1600" i="1" dirty="0"/>
              <a:t> Ferreira</a:t>
            </a:r>
            <a:r>
              <a:rPr lang="pt-BR" sz="1600" dirty="0"/>
              <a:t>, O que não se pode ver: uma prática de ensino sobre </a:t>
            </a:r>
          </a:p>
          <a:p>
            <a:pPr>
              <a:defRPr/>
            </a:pPr>
            <a:r>
              <a:rPr lang="pt-BR" sz="1600" dirty="0"/>
              <a:t>estudo de oscilações e ondas para deficientes visuais, 2020</a:t>
            </a:r>
          </a:p>
          <a:p>
            <a:pPr>
              <a:defRPr/>
            </a:pPr>
            <a:r>
              <a:rPr lang="pt-BR" sz="1600" i="1" dirty="0"/>
              <a:t>Felipe Moreira Correia</a:t>
            </a:r>
            <a:r>
              <a:rPr lang="pt-BR" sz="1600" dirty="0"/>
              <a:t>, Convertendo a radiação solar em energia elétrica, 2019</a:t>
            </a:r>
          </a:p>
          <a:p>
            <a:pPr>
              <a:defRPr/>
            </a:pPr>
            <a:r>
              <a:rPr lang="pt-BR" sz="1600" i="1" dirty="0"/>
              <a:t>José Miranda da Rocha</a:t>
            </a:r>
            <a:r>
              <a:rPr lang="pt-BR" sz="1600" dirty="0"/>
              <a:t>, Uma eletrodinâmica para a era </a:t>
            </a:r>
            <a:r>
              <a:rPr lang="pt-BR" sz="1600" dirty="0" err="1"/>
              <a:t>eigital</a:t>
            </a:r>
            <a:r>
              <a:rPr lang="pt-BR" sz="1600" dirty="0"/>
              <a:t>: A física dos semicondutores e a revolução do uso de </a:t>
            </a:r>
            <a:r>
              <a:rPr lang="pt-BR" sz="1600" dirty="0" err="1"/>
              <a:t>leds</a:t>
            </a:r>
            <a:r>
              <a:rPr lang="pt-BR" sz="1600" dirty="0"/>
              <a:t> na iluminação, 2019 (com Sidnei </a:t>
            </a:r>
            <a:r>
              <a:rPr lang="pt-BR" sz="1600" dirty="0" err="1"/>
              <a:t>Percia</a:t>
            </a:r>
            <a:r>
              <a:rPr lang="pt-BR" sz="1600" dirty="0"/>
              <a:t> da Penha</a:t>
            </a:r>
            <a:r>
              <a:rPr lang="pt-BR" sz="1600" i="1" dirty="0"/>
              <a:t>)</a:t>
            </a:r>
          </a:p>
          <a:p>
            <a:pPr>
              <a:defRPr/>
            </a:pPr>
            <a:r>
              <a:rPr lang="pt-BR" sz="1600" i="1" dirty="0"/>
              <a:t>Rafael Gomes de Almeida</a:t>
            </a:r>
            <a:r>
              <a:rPr lang="pt-BR" sz="1600" dirty="0"/>
              <a:t>, </a:t>
            </a:r>
            <a:r>
              <a:rPr lang="pt-BR" sz="1600" dirty="0" err="1"/>
              <a:t>Superchefes</a:t>
            </a:r>
            <a:r>
              <a:rPr lang="pt-BR" sz="1600" dirty="0"/>
              <a:t>: Sequência de Atividades Investigativas </a:t>
            </a:r>
            <a:r>
              <a:rPr lang="pt-BR" sz="1600" dirty="0" err="1"/>
              <a:t>Gamificadas</a:t>
            </a:r>
            <a:r>
              <a:rPr lang="pt-BR" sz="1600" dirty="0"/>
              <a:t>, 2019</a:t>
            </a:r>
          </a:p>
          <a:p>
            <a:pPr>
              <a:defRPr/>
            </a:pPr>
            <a:r>
              <a:rPr lang="pt-BR" sz="1600" i="1" dirty="0"/>
              <a:t>Anderson da Silva Cunha</a:t>
            </a:r>
            <a:r>
              <a:rPr lang="pt-BR" sz="1600" dirty="0"/>
              <a:t>, Levitando com a Física, 2018 (com </a:t>
            </a:r>
          </a:p>
          <a:p>
            <a:pPr>
              <a:defRPr/>
            </a:pPr>
            <a:r>
              <a:rPr lang="pt-BR" sz="1600" dirty="0"/>
              <a:t>Marcos Gaspar)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4FC420A-EE97-42CE-AD25-4FB88B764D71}"/>
              </a:ext>
            </a:extLst>
          </p:cNvPr>
          <p:cNvSpPr txBox="1"/>
          <p:nvPr/>
        </p:nvSpPr>
        <p:spPr>
          <a:xfrm>
            <a:off x="2339084" y="6500117"/>
            <a:ext cx="4633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https://proenfis.squarespace.com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C44FB6ED-CB2F-4C44-9E9C-A4A017C16C6B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Deise Miranda Vianna</a:t>
            </a:r>
          </a:p>
        </p:txBody>
      </p:sp>
      <p:sp>
        <p:nvSpPr>
          <p:cNvPr id="16389" name="CaixaDeTexto 5">
            <a:extLst>
              <a:ext uri="{FF2B5EF4-FFF2-40B4-BE49-F238E27FC236}">
                <a16:creationId xmlns:a16="http://schemas.microsoft.com/office/drawing/2014/main" id="{11AD45C2-83CB-4AF1-83E7-51999933D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662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Tema: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7" name="CaixaDeTexto 4">
            <a:extLst>
              <a:ext uri="{FF2B5EF4-FFF2-40B4-BE49-F238E27FC236}">
                <a16:creationId xmlns:a16="http://schemas.microsoft.com/office/drawing/2014/main" id="{5D43CD4B-D2EF-4805-BC2C-33227F3E0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209675"/>
            <a:ext cx="5943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O ENSINO DE FÍSICA COM ENFOQUE EM CIÊNCIA, TECNOLOGIA E SOCIEDADE, através de sequências de ensino investigativo</a:t>
            </a:r>
            <a:endParaRPr lang="en-US" altLang="pt-BR" sz="1800"/>
          </a:p>
        </p:txBody>
      </p:sp>
      <p:pic>
        <p:nvPicPr>
          <p:cNvPr id="3" name="Imagem 3" descr="Deise-Miranda-Vianna-122x183.jpg">
            <a:extLst>
              <a:ext uri="{FF2B5EF4-FFF2-40B4-BE49-F238E27FC236}">
                <a16:creationId xmlns:a16="http://schemas.microsoft.com/office/drawing/2014/main" id="{CCE13140-E807-4AFD-B507-257F2D849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28" y="1114425"/>
            <a:ext cx="2095072" cy="314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de cantos arredondados 9">
            <a:extLst>
              <a:ext uri="{FF2B5EF4-FFF2-40B4-BE49-F238E27FC236}">
                <a16:creationId xmlns:a16="http://schemas.microsoft.com/office/drawing/2014/main" id="{8C657859-DA8A-49F3-A37C-28B996B57505}"/>
              </a:ext>
            </a:extLst>
          </p:cNvPr>
          <p:cNvSpPr/>
          <p:nvPr/>
        </p:nvSpPr>
        <p:spPr>
          <a:xfrm>
            <a:off x="5715000" y="60960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i="1" dirty="0">
                <a:solidFill>
                  <a:schemeClr val="accent6"/>
                </a:solidFill>
              </a:rPr>
              <a:t>deisemv@if.ufrj.br</a:t>
            </a:r>
            <a:endParaRPr lang="en-US" i="1" dirty="0">
              <a:solidFill>
                <a:schemeClr val="accent6"/>
              </a:solidFill>
            </a:endParaRPr>
          </a:p>
        </p:txBody>
      </p:sp>
      <p:pic>
        <p:nvPicPr>
          <p:cNvPr id="15" name="Mídia Online 14" title="vídeo do grupo">
            <a:hlinkClick r:id="" action="ppaction://media"/>
            <a:extLst>
              <a:ext uri="{FF2B5EF4-FFF2-40B4-BE49-F238E27FC236}">
                <a16:creationId xmlns:a16="http://schemas.microsoft.com/office/drawing/2014/main" id="{245CEC2F-9ACA-4C0C-9DB6-F8DD3B82C0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00264" y="2499189"/>
            <a:ext cx="6096000" cy="3429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9C76F4A-E7FE-4571-B49E-292309813766}"/>
              </a:ext>
            </a:extLst>
          </p:cNvPr>
          <p:cNvSpPr txBox="1"/>
          <p:nvPr/>
        </p:nvSpPr>
        <p:spPr>
          <a:xfrm>
            <a:off x="-1712" y="6473301"/>
            <a:ext cx="762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00C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https://www.youtube.com/watch?v=x2EwLf0a4MI</a:t>
            </a:r>
            <a:endParaRPr lang="pt-BR" sz="20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F681C9E4-877A-4FD7-83FF-D0300E389326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600" b="1" dirty="0"/>
              <a:t>Germano M. </a:t>
            </a:r>
            <a:r>
              <a:rPr lang="pt-BR" sz="3600" b="1" dirty="0" err="1"/>
              <a:t>Penello</a:t>
            </a:r>
            <a:r>
              <a:rPr lang="pt-BR" sz="3600" b="1" dirty="0"/>
              <a:t>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02C7E0-1422-4B28-B242-3D0DDACF456A}"/>
              </a:ext>
            </a:extLst>
          </p:cNvPr>
          <p:cNvSpPr txBox="1">
            <a:spLocks/>
          </p:cNvSpPr>
          <p:nvPr/>
        </p:nvSpPr>
        <p:spPr>
          <a:xfrm>
            <a:off x="0" y="990600"/>
            <a:ext cx="8915400" cy="4818063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x-none" altLang="en-US" sz="2500" b="1" kern="0" dirty="0">
                <a:latin typeface="+mn-lt"/>
              </a:rPr>
              <a:t>Temas:</a:t>
            </a:r>
            <a:endParaRPr lang="en-US" altLang="en-US" sz="2500" b="1" kern="0" dirty="0">
              <a:latin typeface="+mn-lt"/>
            </a:endParaRPr>
          </a:p>
          <a:p>
            <a:pPr indent="-342900">
              <a:spcBef>
                <a:spcPts val="0"/>
              </a:spcBef>
              <a:defRPr/>
            </a:pPr>
            <a:r>
              <a:rPr lang="pt-BR" altLang="en-US" sz="2100" kern="0" dirty="0">
                <a:latin typeface="+mn-lt"/>
              </a:rPr>
              <a:t>- </a:t>
            </a:r>
            <a:r>
              <a:rPr lang="x-none" altLang="en-US" sz="2100" kern="0" dirty="0">
                <a:latin typeface="+mn-lt"/>
              </a:rPr>
              <a:t>Construção de experimentos com Arduino / Raspberry</a:t>
            </a:r>
            <a:r>
              <a:rPr lang="pt-BR" altLang="en-US" sz="2100" kern="0" dirty="0">
                <a:latin typeface="+mn-lt"/>
              </a:rPr>
              <a:t> </a:t>
            </a:r>
            <a:r>
              <a:rPr lang="x-none" altLang="en-US" sz="2100" kern="0" dirty="0">
                <a:latin typeface="+mn-lt"/>
              </a:rPr>
              <a:t>Pi</a:t>
            </a:r>
            <a:endParaRPr lang="en-US" altLang="en-US" sz="2100" kern="0" dirty="0">
              <a:latin typeface="+mn-lt"/>
            </a:endParaRPr>
          </a:p>
          <a:p>
            <a:pPr indent="-342900">
              <a:spcBef>
                <a:spcPts val="0"/>
              </a:spcBef>
              <a:defRPr/>
            </a:pPr>
            <a:r>
              <a:rPr lang="pt-BR" altLang="en-US" sz="2100" kern="0" dirty="0">
                <a:latin typeface="+mn-lt"/>
              </a:rPr>
              <a:t>- </a:t>
            </a:r>
            <a:r>
              <a:rPr lang="x-none" altLang="en-US" sz="2100" kern="0" dirty="0">
                <a:latin typeface="+mn-lt"/>
              </a:rPr>
              <a:t>Utilização de tecnologia em sala de aula – Classberry</a:t>
            </a:r>
            <a:endParaRPr lang="pt-BR" altLang="en-US" sz="2100" kern="0" dirty="0">
              <a:latin typeface="+mn-lt"/>
            </a:endParaRPr>
          </a:p>
          <a:p>
            <a:pPr indent="-342900">
              <a:spcBef>
                <a:spcPts val="0"/>
              </a:spcBef>
              <a:defRPr/>
            </a:pPr>
            <a:r>
              <a:rPr lang="pt-BR" altLang="en-US" sz="2100" kern="0" dirty="0">
                <a:latin typeface="+mn-lt"/>
              </a:rPr>
              <a:t>- Análise de aprendizagem em </a:t>
            </a:r>
            <a:r>
              <a:rPr lang="pt-BR" altLang="en-US" sz="2100" kern="0" dirty="0" err="1">
                <a:latin typeface="+mn-lt"/>
              </a:rPr>
              <a:t>EaD</a:t>
            </a:r>
            <a:endParaRPr lang="pt-BR" altLang="en-US" sz="2100" kern="0" dirty="0">
              <a:latin typeface="+mn-lt"/>
            </a:endParaRPr>
          </a:p>
          <a:p>
            <a:pPr indent="-342900">
              <a:spcBef>
                <a:spcPts val="0"/>
              </a:spcBef>
              <a:defRPr/>
            </a:pPr>
            <a:r>
              <a:rPr lang="pt-BR" altLang="en-US" sz="2100" kern="0" dirty="0">
                <a:latin typeface="+mn-lt"/>
              </a:rPr>
              <a:t>- Gamificação/</a:t>
            </a:r>
            <a:r>
              <a:rPr lang="pt-BR" altLang="en-US" sz="2100" kern="0" dirty="0" err="1">
                <a:latin typeface="+mn-lt"/>
              </a:rPr>
              <a:t>ludificação</a:t>
            </a:r>
            <a:r>
              <a:rPr lang="pt-BR" altLang="en-US" sz="2100" kern="0" dirty="0">
                <a:latin typeface="+mn-lt"/>
              </a:rPr>
              <a:t> de aprendizagem (PC e Android)</a:t>
            </a:r>
          </a:p>
          <a:p>
            <a:pPr indent="-342900">
              <a:spcBef>
                <a:spcPts val="0"/>
              </a:spcBef>
              <a:defRPr/>
            </a:pPr>
            <a:r>
              <a:rPr lang="pt-BR" altLang="en-US" sz="2100" kern="0" dirty="0">
                <a:latin typeface="+mn-lt"/>
              </a:rPr>
              <a:t>- Análise de circuitos elétricos (eletrostática em circuitos)</a:t>
            </a:r>
          </a:p>
          <a:p>
            <a:pPr indent="-342900">
              <a:spcBef>
                <a:spcPts val="0"/>
              </a:spcBef>
              <a:defRPr/>
            </a:pPr>
            <a:r>
              <a:rPr lang="pt-BR" altLang="en-US" sz="2100" kern="0" dirty="0">
                <a:latin typeface="+mn-lt"/>
              </a:rPr>
              <a:t>- </a:t>
            </a:r>
            <a:r>
              <a:rPr lang="x-none" altLang="en-US" sz="2100" kern="0" dirty="0">
                <a:latin typeface="+mn-lt"/>
              </a:rPr>
              <a:t>Utilização de impressão 3D em sala de aula </a:t>
            </a:r>
            <a:endParaRPr lang="pt-BR" altLang="en-US" sz="2100" kern="0" dirty="0">
              <a:latin typeface="+mn-lt"/>
            </a:endParaRPr>
          </a:p>
          <a:p>
            <a:pPr indent="-342900">
              <a:spcBef>
                <a:spcPts val="0"/>
              </a:spcBef>
              <a:defRPr/>
            </a:pPr>
            <a:endParaRPr lang="x-none" altLang="en-US" sz="2100" kern="0" dirty="0">
              <a:latin typeface="+mn-lt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E2C25C9-BA1F-433C-9A7C-08030701AEFE}"/>
              </a:ext>
            </a:extLst>
          </p:cNvPr>
          <p:cNvSpPr txBox="1"/>
          <p:nvPr/>
        </p:nvSpPr>
        <p:spPr>
          <a:xfrm>
            <a:off x="-5993" y="3932084"/>
            <a:ext cx="8991600" cy="13973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en-US" sz="2000" b="1" kern="0" dirty="0" err="1"/>
              <a:t>Orientações</a:t>
            </a:r>
            <a:r>
              <a:rPr lang="en-US" altLang="en-US" sz="2000" b="1" kern="0" dirty="0"/>
              <a:t> </a:t>
            </a:r>
            <a:r>
              <a:rPr lang="en-US" altLang="en-US" sz="2000" b="1" kern="0" dirty="0" err="1"/>
              <a:t>em</a:t>
            </a:r>
            <a:r>
              <a:rPr lang="en-US" altLang="en-US" sz="2000" b="1" kern="0" dirty="0"/>
              <a:t> </a:t>
            </a:r>
            <a:r>
              <a:rPr lang="en-US" altLang="en-US" sz="2000" b="1" kern="0" dirty="0" err="1"/>
              <a:t>andamento</a:t>
            </a:r>
            <a:endParaRPr lang="en-US" altLang="en-US" sz="1800" kern="0" dirty="0"/>
          </a:p>
          <a:p>
            <a:pPr marL="342900" indent="-342900">
              <a:spcBef>
                <a:spcPct val="20000"/>
              </a:spcBef>
              <a:defRPr/>
            </a:pPr>
            <a:r>
              <a:rPr lang="pt-BR" altLang="en-US" sz="1800" kern="0" dirty="0"/>
              <a:t>Felipe Mozart Guerim de Lima (2018), jogo para Android sobre lançamento horizontal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pt-BR" altLang="en-US" sz="1800" kern="0" dirty="0"/>
              <a:t>Lohan Walker (2019), experimentos de hidrostática e utilização do </a:t>
            </a:r>
            <a:r>
              <a:rPr lang="pt-BR" altLang="en-US" sz="1800" kern="0" dirty="0" err="1"/>
              <a:t>Classberry</a:t>
            </a:r>
            <a:r>
              <a:rPr lang="pt-BR" altLang="en-US" sz="1800" kern="0" dirty="0"/>
              <a:t> - com G. </a:t>
            </a:r>
            <a:r>
              <a:rPr lang="pt-BR" altLang="en-US" sz="1800" kern="0" dirty="0" err="1"/>
              <a:t>Rubini</a:t>
            </a:r>
            <a:endParaRPr lang="pt-BR" altLang="en-US" sz="1800" kern="0" dirty="0"/>
          </a:p>
          <a:p>
            <a:pPr marL="342900" indent="-342900">
              <a:spcBef>
                <a:spcPct val="20000"/>
              </a:spcBef>
              <a:defRPr/>
            </a:pPr>
            <a:r>
              <a:rPr lang="pt-BR" altLang="en-US" sz="1800" kern="0" dirty="0"/>
              <a:t>Victor Agostinho Pontes (2019), Experimento com modos normais em tubos - com R. Pereira</a:t>
            </a:r>
            <a:endParaRPr lang="x-none" altLang="en-US" sz="1800" kern="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F95CB7A-5461-4C4C-90B4-FC2DF1DF17BA}"/>
              </a:ext>
            </a:extLst>
          </p:cNvPr>
          <p:cNvSpPr txBox="1"/>
          <p:nvPr/>
        </p:nvSpPr>
        <p:spPr>
          <a:xfrm>
            <a:off x="0" y="5380038"/>
            <a:ext cx="8991600" cy="1009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en-US" sz="2000" b="1" kern="0" dirty="0" err="1"/>
              <a:t>Orientações</a:t>
            </a:r>
            <a:r>
              <a:rPr lang="en-US" altLang="en-US" sz="2000" b="1" kern="0" dirty="0"/>
              <a:t> </a:t>
            </a:r>
            <a:r>
              <a:rPr lang="en-US" altLang="en-US" sz="2000" b="1" kern="0" dirty="0" err="1"/>
              <a:t>concluídas</a:t>
            </a:r>
            <a:r>
              <a:rPr lang="en-US" altLang="en-US" sz="2000" b="1" kern="0" dirty="0"/>
              <a:t>:</a:t>
            </a:r>
            <a:endParaRPr lang="en-US" altLang="en-US" sz="1800" kern="0" dirty="0"/>
          </a:p>
          <a:p>
            <a:pPr marL="342900" indent="-342900">
              <a:spcBef>
                <a:spcPct val="20000"/>
              </a:spcBef>
              <a:defRPr/>
            </a:pPr>
            <a:r>
              <a:rPr lang="pt-BR" sz="1800" i="1" dirty="0"/>
              <a:t>Anderson José da Fonseca</a:t>
            </a:r>
            <a:r>
              <a:rPr lang="pt-BR" sz="1800" dirty="0"/>
              <a:t>, A eletrostática oculta na eletrodinâmica dos circuitos de corrente constante, 2020</a:t>
            </a:r>
            <a:endParaRPr lang="en-US" altLang="en-US" sz="1800" kern="0" dirty="0"/>
          </a:p>
        </p:txBody>
      </p:sp>
      <p:pic>
        <p:nvPicPr>
          <p:cNvPr id="21510" name="Imagem 5" descr="germano.jpg">
            <a:extLst>
              <a:ext uri="{FF2B5EF4-FFF2-40B4-BE49-F238E27FC236}">
                <a16:creationId xmlns:a16="http://schemas.microsoft.com/office/drawing/2014/main" id="{F84CA129-6890-4B50-954D-9D7FB4743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1066800"/>
            <a:ext cx="25241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>
            <a:extLst>
              <a:ext uri="{FF2B5EF4-FFF2-40B4-BE49-F238E27FC236}">
                <a16:creationId xmlns:a16="http://schemas.microsoft.com/office/drawing/2014/main" id="{BEBFF633-2F01-47AB-ADC9-C1E17EE734F1}"/>
              </a:ext>
            </a:extLst>
          </p:cNvPr>
          <p:cNvSpPr/>
          <p:nvPr/>
        </p:nvSpPr>
        <p:spPr>
          <a:xfrm>
            <a:off x="5638800" y="61722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i="1">
                <a:solidFill>
                  <a:schemeClr val="accent6"/>
                </a:solidFill>
              </a:rPr>
              <a:t>gpenello@if.ufrj.br</a:t>
            </a:r>
            <a:endParaRPr lang="en-US" i="1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elo 3D 8">
                <a:extLst>
                  <a:ext uri="{FF2B5EF4-FFF2-40B4-BE49-F238E27FC236}">
                    <a16:creationId xmlns:a16="http://schemas.microsoft.com/office/drawing/2014/main" id="{CC4B6EE4-523A-4304-9108-866634FBBB2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63811831"/>
                  </p:ext>
                </p:extLst>
              </p:nvPr>
            </p:nvGraphicFramePr>
            <p:xfrm>
              <a:off x="4953000" y="2965368"/>
              <a:ext cx="1013522" cy="120635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13522" cy="1206357"/>
                    </a:xfrm>
                    <a:prstGeom prst="rect">
                      <a:avLst/>
                    </a:prstGeom>
                  </am3d:spPr>
                  <am3d:camera>
                    <am3d:pos x="1029" y="0" z="69596805"/>
                    <am3d:up dx="0" dy="36000000" dz="0"/>
                    <am3d:lookAt x="0" y="0" z="0"/>
                    <am3d:perspective fov="2209044"/>
                  </am3d:camera>
                  <am3d:trans>
                    <am3d:meterPerModelUnit n="504" d="1000000"/>
                    <am3d:preTrans dx="-17536286" dy="-18000000" dz="3629061"/>
                    <am3d:scale>
                      <am3d:sx n="1000000" d="1000000"/>
                      <am3d:sy n="1000000" d="1000000"/>
                      <am3d:sz n="1000000" d="1000000"/>
                    </am3d:scale>
                    <am3d:rot ax="10649349" ay="2446118" az="10701585"/>
                    <am3d:postTrans dx="0" dy="0" dz="0"/>
                  </am3d:trans>
                  <am3d:raster rName="Office3DRenderer" rVer="16.0.8326">
                    <am3d:blip r:embed="rId4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o 3D 8">
                <a:extLst>
                  <a:ext uri="{FF2B5EF4-FFF2-40B4-BE49-F238E27FC236}">
                    <a16:creationId xmlns:a16="http://schemas.microsoft.com/office/drawing/2014/main" id="{CC4B6EE4-523A-4304-9108-866634FBBB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3000" y="2965368"/>
                <a:ext cx="1013522" cy="120635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D8FD656D-BAF2-4E99-BF52-055F851C487F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Germano M. </a:t>
            </a:r>
            <a:r>
              <a:rPr lang="pt-BR" sz="3600" b="1" dirty="0" err="1"/>
              <a:t>Penello</a:t>
            </a:r>
            <a:r>
              <a:rPr lang="pt-BR" sz="3600" b="1" dirty="0"/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3D9C41-9A37-4AF1-B966-E5C227EF9EA8}"/>
              </a:ext>
            </a:extLst>
          </p:cNvPr>
          <p:cNvSpPr txBox="1">
            <a:spLocks/>
          </p:cNvSpPr>
          <p:nvPr/>
        </p:nvSpPr>
        <p:spPr>
          <a:xfrm>
            <a:off x="0" y="1145178"/>
            <a:ext cx="5791200" cy="5712821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indent="-342900">
              <a:spcBef>
                <a:spcPct val="20000"/>
              </a:spcBef>
              <a:defRPr/>
            </a:pPr>
            <a:r>
              <a:rPr lang="pt-BR" altLang="en-US" sz="3200" b="1" kern="0" dirty="0">
                <a:latin typeface="+mn-lt"/>
              </a:rPr>
              <a:t>	</a:t>
            </a:r>
            <a:r>
              <a:rPr lang="x-none" altLang="en-US" sz="3200" b="1" kern="0" dirty="0">
                <a:latin typeface="+mn-lt"/>
              </a:rPr>
              <a:t>Sugestão de projetos</a:t>
            </a:r>
            <a:endParaRPr lang="x-none" altLang="en-US" kern="0" dirty="0">
              <a:latin typeface="+mn-lt"/>
            </a:endParaRPr>
          </a:p>
          <a:p>
            <a:pPr marL="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x-none" altLang="en-US" sz="2800" kern="0" dirty="0">
                <a:latin typeface="+mn-lt"/>
              </a:rPr>
              <a:t>Melhorias</a:t>
            </a:r>
            <a:r>
              <a:rPr lang="pt-BR" altLang="en-US" sz="2800" kern="0" dirty="0">
                <a:latin typeface="+mn-lt"/>
              </a:rPr>
              <a:t>, </a:t>
            </a:r>
            <a:r>
              <a:rPr lang="x-none" altLang="en-US" sz="2800" kern="0" dirty="0">
                <a:latin typeface="+mn-lt"/>
              </a:rPr>
              <a:t>adaptações </a:t>
            </a:r>
            <a:r>
              <a:rPr lang="pt-BR" altLang="en-US" sz="2800" kern="0" dirty="0">
                <a:latin typeface="+mn-lt"/>
              </a:rPr>
              <a:t>e uso d</a:t>
            </a:r>
            <a:r>
              <a:rPr lang="x-none" altLang="en-US" sz="2800" kern="0" dirty="0">
                <a:latin typeface="+mn-lt"/>
              </a:rPr>
              <a:t>o kit </a:t>
            </a:r>
            <a:r>
              <a:rPr lang="x-none" altLang="en-US" sz="2800" i="1" kern="0" dirty="0">
                <a:latin typeface="+mn-lt"/>
              </a:rPr>
              <a:t>Vendo o Invisível</a:t>
            </a:r>
            <a:r>
              <a:rPr lang="pt-BR" altLang="en-US" sz="2800" i="1" kern="0" dirty="0">
                <a:latin typeface="+mn-lt"/>
              </a:rPr>
              <a:t> </a:t>
            </a:r>
          </a:p>
          <a:p>
            <a:pPr marL="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x-none" altLang="en-US" sz="2800" kern="0" dirty="0">
                <a:latin typeface="+mn-lt"/>
              </a:rPr>
              <a:t>Utilização do celular em sala de aula em um sistema interativo entre professor/aluno </a:t>
            </a:r>
            <a:r>
              <a:rPr lang="x-none" altLang="en-US" sz="2800" kern="0" dirty="0">
                <a:latin typeface="+mn-lt"/>
                <a:sym typeface="+mn-ea"/>
              </a:rPr>
              <a:t>em uma rede de conectividade limitada </a:t>
            </a:r>
            <a:r>
              <a:rPr lang="x-none" altLang="en-US" sz="2800" kern="0" dirty="0">
                <a:latin typeface="+mn-lt"/>
              </a:rPr>
              <a:t>– Classberry</a:t>
            </a:r>
            <a:r>
              <a:rPr lang="pt-BR" altLang="en-US" sz="2800" kern="0" dirty="0">
                <a:latin typeface="+mn-lt"/>
              </a:rPr>
              <a:t>;</a:t>
            </a:r>
          </a:p>
          <a:p>
            <a:pPr marL="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altLang="en-US" sz="2800" kern="0" dirty="0">
                <a:latin typeface="+mn-lt"/>
              </a:rPr>
              <a:t>Desenvolvimento de jogos para computadores e celulares (Android);</a:t>
            </a:r>
          </a:p>
          <a:p>
            <a:pPr marL="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pt-BR" altLang="en-US" sz="2800" kern="0" dirty="0">
                <a:latin typeface="+mn-lt"/>
              </a:rPr>
              <a:t>Acompanhamento individualizado de evolução de estudantes utilizando um sistema de avaliação dinâmica (Moodle, </a:t>
            </a:r>
            <a:r>
              <a:rPr lang="pt-BR" altLang="en-US" sz="2800" kern="0" dirty="0" err="1">
                <a:latin typeface="+mn-lt"/>
              </a:rPr>
              <a:t>Geogebra</a:t>
            </a:r>
            <a:r>
              <a:rPr lang="pt-BR" altLang="en-US" sz="2800" kern="0" dirty="0">
                <a:latin typeface="+mn-lt"/>
              </a:rPr>
              <a:t>);</a:t>
            </a:r>
          </a:p>
          <a:p>
            <a:pPr marL="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x-none" altLang="en-US" sz="2800" kern="0" dirty="0">
                <a:latin typeface="+mn-lt"/>
              </a:rPr>
              <a:t>Uso da impressora 3D para reforçar o aprendizado em ciências: </a:t>
            </a:r>
          </a:p>
          <a:p>
            <a:pPr marL="720000" lvl="2" indent="-228600">
              <a:lnSpc>
                <a:spcPct val="120000"/>
              </a:lnSpc>
              <a:spcBef>
                <a:spcPts val="0"/>
              </a:spcBef>
              <a:buFontTx/>
              <a:buChar char="•"/>
              <a:defRPr/>
            </a:pPr>
            <a:r>
              <a:rPr lang="x-none" altLang="en-US" sz="2700" kern="0" dirty="0">
                <a:latin typeface="+mn-lt"/>
              </a:rPr>
              <a:t>grades de difração de laser;</a:t>
            </a:r>
          </a:p>
          <a:p>
            <a:pPr marL="720000" lvl="2" indent="-228600">
              <a:lnSpc>
                <a:spcPct val="120000"/>
              </a:lnSpc>
              <a:spcBef>
                <a:spcPts val="0"/>
              </a:spcBef>
              <a:buFontTx/>
              <a:buChar char="•"/>
              <a:defRPr/>
            </a:pPr>
            <a:r>
              <a:rPr lang="pt-BR" altLang="en-US" sz="2700" kern="0" dirty="0">
                <a:latin typeface="+mn-lt"/>
              </a:rPr>
              <a:t>“copo de Pitágoras”</a:t>
            </a:r>
          </a:p>
          <a:p>
            <a:pPr marL="720000" lvl="2" indent="-228600">
              <a:lnSpc>
                <a:spcPct val="120000"/>
              </a:lnSpc>
              <a:spcBef>
                <a:spcPts val="0"/>
              </a:spcBef>
              <a:buFontTx/>
              <a:buChar char="•"/>
              <a:defRPr/>
            </a:pPr>
            <a:r>
              <a:rPr lang="pt-BR" altLang="en-US" sz="2700" kern="0" dirty="0">
                <a:latin typeface="+mn-lt"/>
              </a:rPr>
              <a:t>...</a:t>
            </a:r>
            <a:endParaRPr lang="x-none" altLang="en-US" sz="2700" kern="0" dirty="0">
              <a:latin typeface="+mn-lt"/>
            </a:endParaRPr>
          </a:p>
          <a:p>
            <a:pPr marL="0" lvl="1" indent="-685800">
              <a:spcBef>
                <a:spcPct val="20000"/>
              </a:spcBef>
              <a:buFontTx/>
              <a:buChar char="•"/>
              <a:defRPr/>
            </a:pPr>
            <a:endParaRPr lang="pt-BR" altLang="en-US" kern="0" dirty="0">
              <a:latin typeface="+mn-lt"/>
            </a:endParaRPr>
          </a:p>
          <a:p>
            <a:pPr marL="0" lvl="1" indent="-342900">
              <a:spcBef>
                <a:spcPct val="20000"/>
              </a:spcBef>
              <a:buFontTx/>
              <a:buChar char="-"/>
              <a:defRPr/>
            </a:pPr>
            <a:endParaRPr lang="x-none" altLang="en-US" kern="0" dirty="0">
              <a:latin typeface="+mn-lt"/>
            </a:endParaRPr>
          </a:p>
        </p:txBody>
      </p:sp>
      <p:pic>
        <p:nvPicPr>
          <p:cNvPr id="7" name="Imagem 4">
            <a:extLst>
              <a:ext uri="{FF2B5EF4-FFF2-40B4-BE49-F238E27FC236}">
                <a16:creationId xmlns:a16="http://schemas.microsoft.com/office/drawing/2014/main" id="{FE490B98-1848-432D-A593-B9652B62B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148" y="1095598"/>
            <a:ext cx="1501462" cy="198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Tela de computador com letras brancas em fundo preto&#10;&#10;Descrição gerada automaticamente">
            <a:extLst>
              <a:ext uri="{FF2B5EF4-FFF2-40B4-BE49-F238E27FC236}">
                <a16:creationId xmlns:a16="http://schemas.microsoft.com/office/drawing/2014/main" id="{3A114940-CABA-4626-8699-184421A10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90" y="5112894"/>
            <a:ext cx="2581010" cy="1416129"/>
          </a:xfrm>
          <a:prstGeom prst="rect">
            <a:avLst/>
          </a:prstGeom>
        </p:spPr>
      </p:pic>
      <p:pic>
        <p:nvPicPr>
          <p:cNvPr id="11" name="Imagem 10" descr="Uma imagem contendo desenho&#10;&#10;Descrição gerada automaticamente">
            <a:extLst>
              <a:ext uri="{FF2B5EF4-FFF2-40B4-BE49-F238E27FC236}">
                <a16:creationId xmlns:a16="http://schemas.microsoft.com/office/drawing/2014/main" id="{11772F3B-9CBC-4A66-8E55-B4DEF137F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760" y="2052378"/>
            <a:ext cx="1727677" cy="1416129"/>
          </a:xfrm>
          <a:prstGeom prst="rect">
            <a:avLst/>
          </a:prstGeom>
        </p:spPr>
      </p:pic>
      <p:pic>
        <p:nvPicPr>
          <p:cNvPr id="15" name="Imagem 14" descr="Uma imagem contendo texto, screenshot&#10;&#10;Descrição gerada automaticamente">
            <a:extLst>
              <a:ext uri="{FF2B5EF4-FFF2-40B4-BE49-F238E27FC236}">
                <a16:creationId xmlns:a16="http://schemas.microsoft.com/office/drawing/2014/main" id="{725F459A-3B21-4ACF-9DC7-8BA10A491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651" y="4290266"/>
            <a:ext cx="1345897" cy="2392268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Modelo 3D 24">
                <a:extLst>
                  <a:ext uri="{FF2B5EF4-FFF2-40B4-BE49-F238E27FC236}">
                    <a16:creationId xmlns:a16="http://schemas.microsoft.com/office/drawing/2014/main" id="{7F89D198-986D-4203-9BB9-5474EBF16CC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878365386"/>
                  </p:ext>
                </p:extLst>
              </p:nvPr>
            </p:nvGraphicFramePr>
            <p:xfrm>
              <a:off x="6032651" y="3091450"/>
              <a:ext cx="1184371" cy="182027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184371" cy="1820276"/>
                    </a:xfrm>
                    <a:prstGeom prst="rect">
                      <a:avLst/>
                    </a:prstGeom>
                  </am3d:spPr>
                  <am3d:camera>
                    <am3d:pos x="1029" y="0" z="69596805"/>
                    <am3d:up dx="0" dy="36000000" dz="0"/>
                    <am3d:lookAt x="0" y="0" z="0"/>
                    <am3d:perspective fov="2209044"/>
                  </am3d:camera>
                  <am3d:trans>
                    <am3d:meterPerModelUnit n="504" d="1000000"/>
                    <am3d:preTrans dx="-17536286" dy="-18000000" dz="3629061"/>
                    <am3d:scale>
                      <am3d:sx n="1000000" d="1000000"/>
                      <am3d:sy n="1000000" d="1000000"/>
                      <am3d:sz n="1000000" d="1000000"/>
                    </am3d:scale>
                    <am3d:rot ax="10635280" ay="-301922" az="-10785544"/>
                    <am3d:postTrans dx="0" dy="0" dz="0"/>
                  </am3d:trans>
                  <am3d:raster rName="Office3DRenderer" rVer="16.0.8326">
                    <am3d:blip r:embed="rId7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Modelo 3D 24">
                <a:extLst>
                  <a:ext uri="{FF2B5EF4-FFF2-40B4-BE49-F238E27FC236}">
                    <a16:creationId xmlns:a16="http://schemas.microsoft.com/office/drawing/2014/main" id="{7F89D198-986D-4203-9BB9-5474EBF16C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32651" y="3091450"/>
                <a:ext cx="1184371" cy="182027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4EC697-D67C-44BC-857E-4F90B5A73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247"/>
            <a:ext cx="7772400" cy="1143000"/>
          </a:xfrm>
        </p:spPr>
        <p:txBody>
          <a:bodyPr/>
          <a:lstStyle/>
          <a:p>
            <a:r>
              <a:rPr lang="pt-BR" dirty="0"/>
              <a:t>Informações (pandemia)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4AC13B-BE5A-4A76-AC98-CD40F74C3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84196"/>
            <a:ext cx="8763000" cy="4953000"/>
          </a:xfrm>
        </p:spPr>
        <p:txBody>
          <a:bodyPr/>
          <a:lstStyle/>
          <a:p>
            <a:pPr marL="0" indent="0">
              <a:buNone/>
            </a:pPr>
            <a:r>
              <a:rPr lang="pt-BR" sz="2800" dirty="0"/>
              <a:t>Resoluções CEPG (Conselho de ensino para graduados):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000" dirty="0"/>
              <a:t>01 – autorização para 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defesas poderem ser realizadas em modo remoto;</a:t>
            </a:r>
          </a:p>
          <a:p>
            <a:pPr marL="0" indent="0">
              <a:buNone/>
            </a:pP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02 – detalhamento das condições para defesas remotas;</a:t>
            </a:r>
          </a:p>
          <a:p>
            <a:pPr marL="0" indent="0">
              <a:buNone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0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3 – regularização de prazos do mestrado e outras providências sobre período de excepcionalidade;</a:t>
            </a:r>
          </a:p>
          <a:p>
            <a:pPr marL="0" indent="0">
              <a:buNone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04 – 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TimesNewRomanPSMT"/>
              </a:rPr>
              <a:t>aprovação de resultado de defesa de dissertação e tese delegado à comissão deliberativa;</a:t>
            </a:r>
          </a:p>
          <a:p>
            <a:pPr marL="0" indent="0">
              <a:buNone/>
            </a:pPr>
            <a:r>
              <a:rPr lang="pt-BR" sz="2000" dirty="0">
                <a:solidFill>
                  <a:srgbClr val="000000"/>
                </a:solidFill>
                <a:latin typeface="TimesNewRomanPSMT"/>
              </a:rPr>
              <a:t>05 – providências temporárias para a pandemia (oferta de disciplinas, trancamento, abertura de turmas, inscrição, ...);</a:t>
            </a:r>
          </a:p>
          <a:p>
            <a:pPr marL="0" indent="0">
              <a:buNone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TimesNewRomanPSMT"/>
              </a:rPr>
              <a:t>06 – retomada do calendário de 2020;</a:t>
            </a:r>
          </a:p>
          <a:p>
            <a:pPr marL="0" indent="0">
              <a:buNone/>
            </a:pPr>
            <a:r>
              <a:rPr lang="pt-BR" sz="2000" dirty="0">
                <a:solidFill>
                  <a:srgbClr val="000000"/>
                </a:solidFill>
                <a:latin typeface="TimesNewRomanPSMT"/>
              </a:rPr>
              <a:t>09 – novas providências para defesas remotas.</a:t>
            </a:r>
          </a:p>
          <a:p>
            <a:pPr marL="0" indent="0">
              <a:buNone/>
            </a:pPr>
            <a:endParaRPr lang="pt-BR" sz="2000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pPr marL="0" indent="0">
              <a:buNone/>
            </a:pPr>
            <a:r>
              <a:rPr lang="pt-BR" sz="1600" dirty="0"/>
              <a:t>  </a:t>
            </a:r>
            <a:br>
              <a:rPr lang="pt-BR" sz="1600" dirty="0"/>
            </a:br>
            <a:endParaRPr lang="pt-BR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pt-BR" sz="2000" dirty="0"/>
            </a:br>
            <a:endParaRPr lang="pt-BR" sz="2000" dirty="0"/>
          </a:p>
          <a:p>
            <a:pPr marL="0" indent="0">
              <a:buNone/>
            </a:pPr>
            <a:endParaRPr lang="pt-BR" sz="36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628E242-17EC-4E9A-8408-D3F13B3DD5D5}"/>
              </a:ext>
            </a:extLst>
          </p:cNvPr>
          <p:cNvSpPr txBox="1"/>
          <p:nvPr/>
        </p:nvSpPr>
        <p:spPr>
          <a:xfrm>
            <a:off x="5576727" y="5000267"/>
            <a:ext cx="350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2400" dirty="0"/>
              <a:t>Período 2020/1: </a:t>
            </a:r>
          </a:p>
          <a:p>
            <a:pPr marL="0" indent="0" algn="ctr">
              <a:buNone/>
            </a:pPr>
            <a:r>
              <a:rPr lang="pt-BR" sz="2400" dirty="0"/>
              <a:t>03/08/2020 a 14/11/2020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8E95D1D-2FB4-47B9-8CBA-95EFA7965A46}"/>
              </a:ext>
            </a:extLst>
          </p:cNvPr>
          <p:cNvSpPr/>
          <p:nvPr/>
        </p:nvSpPr>
        <p:spPr>
          <a:xfrm>
            <a:off x="5576727" y="4876800"/>
            <a:ext cx="3505200" cy="12228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AAEC219A-BF5B-4E8F-A022-28E82C564A52}"/>
              </a:ext>
            </a:extLst>
          </p:cNvPr>
          <p:cNvCxnSpPr>
            <a:cxnSpLocks/>
          </p:cNvCxnSpPr>
          <p:nvPr/>
        </p:nvCxnSpPr>
        <p:spPr>
          <a:xfrm>
            <a:off x="4453847" y="5250328"/>
            <a:ext cx="1060807" cy="110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DA931AE-81A4-4822-A2C3-60E594ED3471}"/>
              </a:ext>
            </a:extLst>
          </p:cNvPr>
          <p:cNvSpPr txBox="1"/>
          <p:nvPr/>
        </p:nvSpPr>
        <p:spPr>
          <a:xfrm>
            <a:off x="3048000" y="649560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http://posgraduacao.ufrj.br/cepg</a:t>
            </a:r>
          </a:p>
        </p:txBody>
      </p:sp>
    </p:spTree>
    <p:extLst>
      <p:ext uri="{BB962C8B-B14F-4D97-AF65-F5344CB8AC3E}">
        <p14:creationId xmlns:p14="http://schemas.microsoft.com/office/powerpoint/2010/main" val="466274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3">
            <a:extLst>
              <a:ext uri="{FF2B5EF4-FFF2-40B4-BE49-F238E27FC236}">
                <a16:creationId xmlns:a16="http://schemas.microsoft.com/office/drawing/2014/main" id="{122B0645-3AB7-4DD2-8682-C122F739D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589" y="152400"/>
            <a:ext cx="309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b="1"/>
              <a:t>Projetos em ensino de Física em base interdisciplinar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410BA8-1B5F-48AA-A6C0-5E47323F5D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5282" y="1660525"/>
            <a:ext cx="1482725" cy="1768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ixaDeTexto 10">
            <a:extLst>
              <a:ext uri="{FF2B5EF4-FFF2-40B4-BE49-F238E27FC236}">
                <a16:creationId xmlns:a16="http://schemas.microsoft.com/office/drawing/2014/main" id="{7780A3F9-DB7E-4915-8295-F358EF243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121" y="1502688"/>
            <a:ext cx="6986901" cy="53553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defRPr/>
            </a:pPr>
            <a:r>
              <a:rPr lang="pt-BR" altLang="pt-BR" sz="1800" dirty="0"/>
              <a:t>Procuramos identificar sistemas naturais, temas de investigação das Ciências da Natureza - como a Meteorologia, a Geologia e a Astronomia - que possam ser estudados pelos grandes ramos da Física e que fazem parte da estrutura curricular dos cursos de Física no Ensino Médio.</a:t>
            </a:r>
          </a:p>
          <a:p>
            <a:pPr marL="0" indent="0" algn="just">
              <a:spcBef>
                <a:spcPct val="0"/>
              </a:spcBef>
              <a:buNone/>
              <a:defRPr/>
            </a:pPr>
            <a:endParaRPr lang="pt-BR" altLang="pt-BR" sz="1800" dirty="0"/>
          </a:p>
          <a:p>
            <a:pPr algn="just" eaLnBrk="1" hangingPunct="1">
              <a:spcBef>
                <a:spcPct val="0"/>
              </a:spcBef>
              <a:defRPr/>
            </a:pPr>
            <a:r>
              <a:rPr lang="pt-BR" altLang="pt-BR" sz="1800" dirty="0"/>
              <a:t> Nosso trabalho neste projeto é identificar tais aplicações e transpor esses conteúdos para uma linguagem adequada ao Ensino Médio. Temos dado ênfase nas mudanças climáticas antropogênicas relacionadas ao aquecimento global, de forma a estimular o debate nas escolas sobre os efeitos de tais mudanças e sobre as medidas de mitigação para redução dos problemas ambientais no futuro.</a:t>
            </a:r>
          </a:p>
          <a:p>
            <a:pPr marL="0" indent="0" algn="just">
              <a:spcBef>
                <a:spcPct val="0"/>
              </a:spcBef>
              <a:buNone/>
              <a:defRPr/>
            </a:pPr>
            <a:endParaRPr lang="pt-BR" altLang="pt-BR" sz="1800" dirty="0"/>
          </a:p>
          <a:p>
            <a:pPr algn="just" eaLnBrk="1" hangingPunct="1">
              <a:spcBef>
                <a:spcPct val="0"/>
              </a:spcBef>
              <a:defRPr/>
            </a:pPr>
            <a:r>
              <a:rPr lang="pt-BR" altLang="pt-BR" sz="1800" dirty="0"/>
              <a:t>Os projetos propostos tem uma forte presença de atividades experimentais. Nessas atividades temos uma intensa aplicação de soluções baseados na plataforma ARDUINO, nos dispositivos baseados na família ESP32 e na RASPBERRY PI. As soluções procuram, sempre que possível, uma integração com a </a:t>
            </a:r>
            <a:r>
              <a:rPr lang="pt-BR" altLang="pt-BR" sz="1800" b="1" i="1" dirty="0" err="1"/>
              <a:t>IoT</a:t>
            </a:r>
            <a:r>
              <a:rPr lang="pt-BR" altLang="pt-BR" sz="1800" dirty="0"/>
              <a:t> (Internet </a:t>
            </a:r>
            <a:r>
              <a:rPr lang="pt-BR" altLang="pt-BR" sz="1800" dirty="0" err="1"/>
              <a:t>of</a:t>
            </a:r>
            <a:r>
              <a:rPr lang="pt-BR" altLang="pt-BR" sz="1800" dirty="0"/>
              <a:t> </a:t>
            </a:r>
            <a:r>
              <a:rPr lang="pt-BR" altLang="pt-BR" sz="1800" dirty="0" err="1"/>
              <a:t>Things</a:t>
            </a:r>
            <a:r>
              <a:rPr lang="pt-BR" altLang="pt-BR" sz="1800" dirty="0"/>
              <a:t>).</a:t>
            </a:r>
          </a:p>
        </p:txBody>
      </p:sp>
      <p:sp>
        <p:nvSpPr>
          <p:cNvPr id="9" name="Retângulo de cantos arredondados 13">
            <a:extLst>
              <a:ext uri="{FF2B5EF4-FFF2-40B4-BE49-F238E27FC236}">
                <a16:creationId xmlns:a16="http://schemas.microsoft.com/office/drawing/2014/main" id="{FB4A64BF-CF1F-45E1-A4A4-021C4DCF4529}"/>
              </a:ext>
            </a:extLst>
          </p:cNvPr>
          <p:cNvSpPr/>
          <p:nvPr/>
        </p:nvSpPr>
        <p:spPr>
          <a:xfrm>
            <a:off x="990600" y="152400"/>
            <a:ext cx="7315200" cy="12192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 err="1"/>
              <a:t>Helio</a:t>
            </a:r>
            <a:r>
              <a:rPr lang="pt-BR" sz="3600" b="1" dirty="0"/>
              <a:t> Salim de Amorim</a:t>
            </a:r>
          </a:p>
          <a:p>
            <a:pPr algn="ctr" eaLnBrk="1" hangingPunct="1">
              <a:defRPr/>
            </a:pPr>
            <a:r>
              <a:rPr lang="pt-BR" sz="3600" b="1" dirty="0"/>
              <a:t>Claudine Dereczynski (IGEO)</a:t>
            </a:r>
          </a:p>
        </p:txBody>
      </p:sp>
      <p:pic>
        <p:nvPicPr>
          <p:cNvPr id="11" name="Imagem 1">
            <a:extLst>
              <a:ext uri="{FF2B5EF4-FFF2-40B4-BE49-F238E27FC236}">
                <a16:creationId xmlns:a16="http://schemas.microsoft.com/office/drawing/2014/main" id="{4E012784-0E6A-4AC7-98AE-5A6E00ED45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632" y="4038600"/>
            <a:ext cx="1476375" cy="2066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8670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3">
            <a:extLst>
              <a:ext uri="{FF2B5EF4-FFF2-40B4-BE49-F238E27FC236}">
                <a16:creationId xmlns:a16="http://schemas.microsoft.com/office/drawing/2014/main" id="{122B0645-3AB7-4DD2-8682-C122F739D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589" y="152400"/>
            <a:ext cx="309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b="1"/>
              <a:t>Projetos em ensino de Física em base interdisciplinar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410BA8-1B5F-48AA-A6C0-5E47323F5D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5282" y="1660525"/>
            <a:ext cx="1482725" cy="1768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tângulo de cantos arredondados 13">
            <a:extLst>
              <a:ext uri="{FF2B5EF4-FFF2-40B4-BE49-F238E27FC236}">
                <a16:creationId xmlns:a16="http://schemas.microsoft.com/office/drawing/2014/main" id="{FB4A64BF-CF1F-45E1-A4A4-021C4DCF4529}"/>
              </a:ext>
            </a:extLst>
          </p:cNvPr>
          <p:cNvSpPr/>
          <p:nvPr/>
        </p:nvSpPr>
        <p:spPr>
          <a:xfrm>
            <a:off x="990600" y="152400"/>
            <a:ext cx="7315200" cy="12192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 err="1"/>
              <a:t>Helio</a:t>
            </a:r>
            <a:r>
              <a:rPr lang="pt-BR" sz="3600" b="1" dirty="0"/>
              <a:t> Salim de Amorim</a:t>
            </a:r>
          </a:p>
          <a:p>
            <a:pPr algn="ctr" eaLnBrk="1" hangingPunct="1">
              <a:defRPr/>
            </a:pPr>
            <a:r>
              <a:rPr lang="pt-BR" sz="3600" b="1" dirty="0"/>
              <a:t>Claudine Dereczynski (IGEO)</a:t>
            </a:r>
          </a:p>
        </p:txBody>
      </p:sp>
      <p:pic>
        <p:nvPicPr>
          <p:cNvPr id="11" name="Imagem 1">
            <a:extLst>
              <a:ext uri="{FF2B5EF4-FFF2-40B4-BE49-F238E27FC236}">
                <a16:creationId xmlns:a16="http://schemas.microsoft.com/office/drawing/2014/main" id="{4E012784-0E6A-4AC7-98AE-5A6E00ED45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632" y="4038600"/>
            <a:ext cx="1476375" cy="2066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BAB052A-5F6B-4BF8-B9E1-E4B68A095BCE}"/>
              </a:ext>
            </a:extLst>
          </p:cNvPr>
          <p:cNvSpPr txBox="1"/>
          <p:nvPr/>
        </p:nvSpPr>
        <p:spPr>
          <a:xfrm>
            <a:off x="152400" y="1550343"/>
            <a:ext cx="6781800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Dissertações Concluídas: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Física e Meio ambiente: Criação de Rede de Monitoramento de Chuvas no Colégio Estadual Coronel João Limongi em São José do Vale do Rio Preto - Bruno do Espírito Santo Batista (2019);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 Proposta de Ensino Investigativo em Termodinâmica com o Uso de Radiossondas – Fabiano Pereira de Oliveira (2016);</a:t>
            </a:r>
          </a:p>
          <a:p>
            <a:pPr algn="just" eaLnBrk="1" hangingPunct="1">
              <a:defRPr/>
            </a:pP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Ilha de Calor Urbana: Uma Proposta de Atividade Investigativa Baseada na Utilização da Placa Arduino – </a:t>
            </a: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Alipson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Assis Melo dos Santos (2016);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Ensino Através da Pesquisa: Uma proposta Prática em Base Multidisciplinar – Sandro Monteiro da Costa (2013); </a:t>
            </a:r>
          </a:p>
          <a:p>
            <a:pPr algn="just" eaLnBrk="1" hangingPunct="1">
              <a:defRPr/>
            </a:pP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Conforto Térmico em Residências como uma Proposta de Contextualização para o Ensino de Termodinâmica no Ensino Médio – Eduardo Couto de Lima (2012).</a:t>
            </a:r>
          </a:p>
        </p:txBody>
      </p:sp>
    </p:spTree>
    <p:extLst>
      <p:ext uri="{BB962C8B-B14F-4D97-AF65-F5344CB8AC3E}">
        <p14:creationId xmlns:p14="http://schemas.microsoft.com/office/powerpoint/2010/main" val="3888376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B2DE0B33-4A17-4C51-944B-B4AA6B399A1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275" y="2264328"/>
            <a:ext cx="2686050" cy="18865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ângulo de cantos arredondados 8">
            <a:extLst>
              <a:ext uri="{FF2B5EF4-FFF2-40B4-BE49-F238E27FC236}">
                <a16:creationId xmlns:a16="http://schemas.microsoft.com/office/drawing/2014/main" id="{F927BB94-2FA0-401B-8A80-951AB6F652E2}"/>
              </a:ext>
            </a:extLst>
          </p:cNvPr>
          <p:cNvSpPr/>
          <p:nvPr/>
        </p:nvSpPr>
        <p:spPr>
          <a:xfrm>
            <a:off x="3828785" y="218901"/>
            <a:ext cx="3948545" cy="808943"/>
          </a:xfrm>
          <a:prstGeom prst="roundRect">
            <a:avLst>
              <a:gd name="adj" fmla="val 39426"/>
            </a:avLst>
          </a:prstGeom>
          <a:solidFill>
            <a:srgbClr val="0070C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0" i="1" dirty="0">
                <a:solidFill>
                  <a:schemeClr val="bg1"/>
                </a:solidFill>
              </a:rPr>
              <a:t>claudine@acd.ufrj.br</a:t>
            </a:r>
          </a:p>
        </p:txBody>
      </p:sp>
      <p:sp>
        <p:nvSpPr>
          <p:cNvPr id="13" name="Retângulo de cantos arredondados 7">
            <a:extLst>
              <a:ext uri="{FF2B5EF4-FFF2-40B4-BE49-F238E27FC236}">
                <a16:creationId xmlns:a16="http://schemas.microsoft.com/office/drawing/2014/main" id="{9912AB7F-F38D-4781-8D6C-4913D4F399DB}"/>
              </a:ext>
            </a:extLst>
          </p:cNvPr>
          <p:cNvSpPr/>
          <p:nvPr/>
        </p:nvSpPr>
        <p:spPr>
          <a:xfrm>
            <a:off x="3886200" y="1253915"/>
            <a:ext cx="3160254" cy="673753"/>
          </a:xfrm>
          <a:prstGeom prst="roundRect">
            <a:avLst>
              <a:gd name="adj" fmla="val 39426"/>
            </a:avLst>
          </a:prstGeom>
          <a:solidFill>
            <a:srgbClr val="0070C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000" i="1" dirty="0">
                <a:solidFill>
                  <a:schemeClr val="bg1"/>
                </a:solidFill>
              </a:rPr>
              <a:t>hsalim@if.ufrj.br</a:t>
            </a:r>
            <a:endParaRPr lang="en-US" sz="3000" i="1" dirty="0">
              <a:solidFill>
                <a:schemeClr val="bg1"/>
              </a:solidFill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0E11C87-7514-4756-A63F-9F2ACD601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307" y="4193035"/>
            <a:ext cx="2194560" cy="256413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D00945F-5AC4-4A72-BDBA-B2FA9B96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617" y="252690"/>
            <a:ext cx="3347085" cy="365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B9A9DE4D-B6EE-433F-B66A-3A581179B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133" y="4150913"/>
            <a:ext cx="2395538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 descr="https://www.robocore.net/upload/lojavirtual/120_1_M.png?">
            <a:extLst>
              <a:ext uri="{FF2B5EF4-FFF2-40B4-BE49-F238E27FC236}">
                <a16:creationId xmlns:a16="http://schemas.microsoft.com/office/drawing/2014/main" id="{ED670D86-8CCC-477E-A5D5-33C4C034B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05662" y="2664965"/>
            <a:ext cx="1595543" cy="1595543"/>
          </a:xfrm>
          <a:prstGeom prst="rect">
            <a:avLst/>
          </a:prstGeom>
          <a:noFill/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B8E69FEE-881A-477C-8C31-F522251E948B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1" r="19201"/>
          <a:stretch/>
        </p:blipFill>
        <p:spPr bwMode="auto">
          <a:xfrm>
            <a:off x="4676089" y="4559430"/>
            <a:ext cx="2074545" cy="2197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" descr="C:\Users\Louise\Desktop\21.jpeg">
            <a:extLst>
              <a:ext uri="{FF2B5EF4-FFF2-40B4-BE49-F238E27FC236}">
                <a16:creationId xmlns:a16="http://schemas.microsoft.com/office/drawing/2014/main" id="{2212321F-7E01-4432-9DA5-84C7D3F4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0132" y="4403437"/>
            <a:ext cx="1848609" cy="2353728"/>
          </a:xfrm>
          <a:prstGeom prst="rect">
            <a:avLst/>
          </a:prstGeom>
          <a:noFill/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57248FE9-9C92-4D7B-A2D3-33D83C1555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7949" y="1283043"/>
            <a:ext cx="1905918" cy="143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24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510C6FF4-9C9A-4E82-BA1C-A268351372D7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600" b="1" dirty="0"/>
              <a:t>Hugo M. R. de </a:t>
            </a:r>
            <a:r>
              <a:rPr lang="pt-BR" sz="3600" b="1" dirty="0" err="1"/>
              <a:t>Luna</a:t>
            </a:r>
            <a:endParaRPr lang="pt-BR" sz="36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4B81772-D1A2-4192-9E43-1597676D0BCC}"/>
              </a:ext>
            </a:extLst>
          </p:cNvPr>
          <p:cNvSpPr txBox="1"/>
          <p:nvPr/>
        </p:nvSpPr>
        <p:spPr>
          <a:xfrm>
            <a:off x="0" y="914400"/>
            <a:ext cx="7162800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Tema: </a:t>
            </a:r>
          </a:p>
          <a:p>
            <a:pPr>
              <a:defRPr/>
            </a:pPr>
            <a:r>
              <a:rPr lang="pt-BR" sz="2200" dirty="0"/>
              <a:t>Potência elétrica,  luminosidade e eficiência de lâmpadas, e outros</a:t>
            </a:r>
          </a:p>
          <a:p>
            <a:pPr>
              <a:defRPr/>
            </a:pPr>
            <a:r>
              <a:rPr lang="pt-BR" sz="2200" dirty="0"/>
              <a:t>Física: física atômica e molecular, experimental</a:t>
            </a:r>
          </a:p>
          <a:p>
            <a:pPr>
              <a:defRPr/>
            </a:pPr>
            <a:endParaRPr lang="pt-BR" sz="2200" dirty="0"/>
          </a:p>
          <a:p>
            <a:pPr>
              <a:defRPr/>
            </a:pPr>
            <a:endParaRPr lang="pt-BR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6DA35217-9F23-42F7-A50A-57F598A4681A}"/>
              </a:ext>
            </a:extLst>
          </p:cNvPr>
          <p:cNvSpPr/>
          <p:nvPr/>
        </p:nvSpPr>
        <p:spPr>
          <a:xfrm>
            <a:off x="5638800" y="61722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i="1" dirty="0">
                <a:solidFill>
                  <a:schemeClr val="accent6"/>
                </a:solidFill>
              </a:rPr>
              <a:t>hluna@if.ufrj.br</a:t>
            </a:r>
            <a:endParaRPr lang="en-US" i="1" dirty="0">
              <a:solidFill>
                <a:schemeClr val="accent6"/>
              </a:solidFill>
            </a:endParaRPr>
          </a:p>
        </p:txBody>
      </p:sp>
      <p:pic>
        <p:nvPicPr>
          <p:cNvPr id="11269" name="Imagem 6" descr="hugoluna.jpg">
            <a:extLst>
              <a:ext uri="{FF2B5EF4-FFF2-40B4-BE49-F238E27FC236}">
                <a16:creationId xmlns:a16="http://schemas.microsoft.com/office/drawing/2014/main" id="{AC390048-1FAE-4919-9079-6F5BBE3F8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66800"/>
            <a:ext cx="23828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39C6BCF-B8A1-49F5-A27A-6D96EA736286}"/>
              </a:ext>
            </a:extLst>
          </p:cNvPr>
          <p:cNvSpPr/>
          <p:nvPr/>
        </p:nvSpPr>
        <p:spPr>
          <a:xfrm>
            <a:off x="0" y="2590800"/>
            <a:ext cx="64008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Orientação em andamento</a:t>
            </a:r>
          </a:p>
          <a:p>
            <a:pPr>
              <a:defRPr/>
            </a:pPr>
            <a:r>
              <a:rPr lang="pt-BR" sz="2200" dirty="0"/>
              <a:t>Carlos Alberto da Conceição (física das instalações elétricas residenciais), 2018</a:t>
            </a:r>
          </a:p>
          <a:p>
            <a:pPr>
              <a:defRPr/>
            </a:pPr>
            <a:r>
              <a:rPr lang="pt-BR" sz="2200" dirty="0"/>
              <a:t>Daniel Moreira </a:t>
            </a:r>
            <a:r>
              <a:rPr lang="pt-BR" sz="2200" dirty="0" err="1"/>
              <a:t>Avila</a:t>
            </a:r>
            <a:r>
              <a:rPr lang="pt-BR" sz="2200" dirty="0"/>
              <a:t> (captadores de guitarra), 2019</a:t>
            </a:r>
            <a:endParaRPr lang="en-US" sz="2200" dirty="0"/>
          </a:p>
          <a:p>
            <a:pPr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Orientações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concluídas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>
              <a:defRPr/>
            </a:pPr>
            <a:r>
              <a:rPr lang="pt-BR" sz="2200" dirty="0"/>
              <a:t>Gabrielle Barbosa Aragão, "Potência elétrica versus luminosidade: uma abordagem da eficiência de lâmpadas“, 2020 (com Carlos Aguiar)</a:t>
            </a:r>
          </a:p>
        </p:txBody>
      </p:sp>
    </p:spTree>
    <p:extLst>
      <p:ext uri="{BB962C8B-B14F-4D97-AF65-F5344CB8AC3E}">
        <p14:creationId xmlns:p14="http://schemas.microsoft.com/office/powerpoint/2010/main" val="95902272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3C1C0DD1-FE57-445F-A2D3-C7B9B4EA4F2F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Hugo M. R. de </a:t>
            </a:r>
            <a:r>
              <a:rPr lang="pt-BR" sz="3600" b="1" dirty="0" err="1"/>
              <a:t>Luna</a:t>
            </a:r>
            <a:endParaRPr lang="pt-BR" sz="36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2F46923-57BE-4933-A18D-7017D4D151C1}"/>
              </a:ext>
            </a:extLst>
          </p:cNvPr>
          <p:cNvSpPr txBox="1"/>
          <p:nvPr/>
        </p:nvSpPr>
        <p:spPr>
          <a:xfrm>
            <a:off x="0" y="914400"/>
            <a:ext cx="853440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Tema: </a:t>
            </a:r>
            <a:r>
              <a:rPr lang="pt-BR" b="1" dirty="0"/>
              <a:t>Potência elétrica,  luminosidade e eficiência de lâmpadas </a:t>
            </a:r>
            <a:r>
              <a:rPr lang="pt-BR" sz="1800" i="1" dirty="0"/>
              <a:t>(em colaboração com </a:t>
            </a:r>
            <a:r>
              <a:rPr lang="pt-BR" sz="1800" i="1" dirty="0" err="1"/>
              <a:t>C.E.</a:t>
            </a:r>
            <a:r>
              <a:rPr lang="pt-BR" sz="1800" i="1" dirty="0"/>
              <a:t> Aguiar)</a:t>
            </a:r>
            <a:endParaRPr lang="pt-BR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C78EBFBD-803B-490D-8C1E-84F50DBC6F68}"/>
              </a:ext>
            </a:extLst>
          </p:cNvPr>
          <p:cNvSpPr/>
          <p:nvPr/>
        </p:nvSpPr>
        <p:spPr>
          <a:xfrm>
            <a:off x="5638800" y="61722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chemeClr val="accent6"/>
                </a:solidFill>
              </a:rPr>
              <a:t>hluna@if.ufrj.br</a:t>
            </a:r>
            <a:endParaRPr lang="en-US" i="1" dirty="0">
              <a:solidFill>
                <a:schemeClr val="accent6"/>
              </a:solidFill>
            </a:endParaRPr>
          </a:p>
        </p:txBody>
      </p:sp>
      <p:pic>
        <p:nvPicPr>
          <p:cNvPr id="12293" name="Imagem 7" descr="foto-ausente-homen1.png">
            <a:extLst>
              <a:ext uri="{FF2B5EF4-FFF2-40B4-BE49-F238E27FC236}">
                <a16:creationId xmlns:a16="http://schemas.microsoft.com/office/drawing/2014/main" id="{6F1DDDCD-CF5E-4A96-900A-9E3B35B6B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57200"/>
            <a:ext cx="76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CaixaDeTexto 6">
            <a:extLst>
              <a:ext uri="{FF2B5EF4-FFF2-40B4-BE49-F238E27FC236}">
                <a16:creationId xmlns:a16="http://schemas.microsoft.com/office/drawing/2014/main" id="{882CCE6C-9F6F-48C5-AD8D-DD7AFA43E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0200"/>
            <a:ext cx="91440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Neste projeto visamos estabelecer um elo entre a potência elétrica e grandezas relacionadas à potência luminosa emitida por uma fonte de luz. Em vista disto discutir a capacidade do olho humano em perceber esta luminosidade.</a:t>
            </a:r>
            <a:endParaRPr lang="en-US" altLang="pt-BR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Ideia básica é abordar o aluno com a seguinte questão: Usando duas lâmpadas, mostrar-lhe que  (por forma de medida experimental) que para uma diferença de potencial elétrico, em diferentes lâmpadas, que possuem aproximadamente a mesma luminosidade, pode-se medir diferentes correntes elétricas, ou seja, as lâmpadas podem  consumir diferentes potências.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A análise pode ser estendida a diversas fontes de luz utilizadas no dia a dia do aluno, como lâmpadas incandescentes, lâmpadas de LED e lâmpadas eletrônicas. Obter aproximadamente  qual seria o consumo médio da iluminação da casa do aluno, tomando-se um número aproximado de cômodos e lâmpadas. Se possível comparar com o consumo declarado na conta de luz.</a:t>
            </a:r>
            <a:endParaRPr lang="en-US" altLang="pt-BR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Em seguida é necessário apresentar os conceitos de espectro luminoso e luminância, estabelecendo uma relação entre a intensidade de luz emitida e a intensidade de luz percebida pelo olho humano.</a:t>
            </a:r>
            <a:endParaRPr lang="en-US" altLang="pt-BR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Finalmente desenvolver uma abordagem  na qual se utiliza  o sensor de luz de celulares e/ou tablets para medir luminância para estudar a relação entre potência elétrica e luminosidade, ou seja a eficiência da lâmpada.</a:t>
            </a:r>
            <a:endParaRPr lang="en-US" altLang="pt-BR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BR" sz="1800"/>
          </a:p>
        </p:txBody>
      </p:sp>
    </p:spTree>
    <p:extLst>
      <p:ext uri="{BB962C8B-B14F-4D97-AF65-F5344CB8AC3E}">
        <p14:creationId xmlns:p14="http://schemas.microsoft.com/office/powerpoint/2010/main" val="360098258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2725145-86C6-489E-BC37-1B0049F26837}"/>
              </a:ext>
            </a:extLst>
          </p:cNvPr>
          <p:cNvSpPr txBox="1"/>
          <p:nvPr/>
        </p:nvSpPr>
        <p:spPr>
          <a:xfrm>
            <a:off x="0" y="2438400"/>
            <a:ext cx="6781800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Física: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latin typeface="+mn-lt"/>
              </a:rPr>
              <a:t>Estudo de danos causados pela radiação ionizante em sistemas de interesse biológico. Estudar a ionização e fragmentação de moléculas submetidas a diferentes tipos de radiação, como feixes de íons, elétrons ou raios-X.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E496997-E32F-42DD-8ED5-760DEF469C8C}"/>
              </a:ext>
            </a:extLst>
          </p:cNvPr>
          <p:cNvSpPr txBox="1"/>
          <p:nvPr/>
        </p:nvSpPr>
        <p:spPr>
          <a:xfrm>
            <a:off x="0" y="914400"/>
            <a:ext cx="6781800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Temas: </a:t>
            </a:r>
            <a:endParaRPr lang="pt-B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</a:t>
            </a:r>
            <a:r>
              <a:rPr lang="pt-BR" sz="2000" dirty="0">
                <a:latin typeface="+mn-lt"/>
              </a:rPr>
              <a:t> introdução de conceitos de física moderna no ensino médio, dentro do tema do PCNEM “Matéria e radiação”:  “Avaliar os efeitos biológicos e ambientais, assim como medidas de proteção, da radioatividade e radiações ionizantes” (PCNEM) </a:t>
            </a:r>
          </a:p>
        </p:txBody>
      </p:sp>
      <p:pic>
        <p:nvPicPr>
          <p:cNvPr id="26628" name="Imagem 5" descr="Lúcia-Helena-Coutinho-122x183.jpg">
            <a:extLst>
              <a:ext uri="{FF2B5EF4-FFF2-40B4-BE49-F238E27FC236}">
                <a16:creationId xmlns:a16="http://schemas.microsoft.com/office/drawing/2014/main" id="{427C6380-8ED4-4A9C-9B02-6BAFB3640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1066800"/>
            <a:ext cx="228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3CA2C6C-AF1D-4404-878C-70FD84573A4C}"/>
              </a:ext>
            </a:extLst>
          </p:cNvPr>
          <p:cNvSpPr/>
          <p:nvPr/>
        </p:nvSpPr>
        <p:spPr>
          <a:xfrm>
            <a:off x="0" y="4191000"/>
            <a:ext cx="84582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Orientações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concluídas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i="1"/>
              <a:t>Cristiane Renno Ribeiro, </a:t>
            </a:r>
            <a:r>
              <a:rPr lang="pt-BR" sz="1800"/>
              <a:t>Efeito da diabetes na visão como motivadora para o ensino da lei de refração, 2020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i="1">
                <a:latin typeface="+mn-lt"/>
              </a:rPr>
              <a:t>Leandro Fernandes Batista</a:t>
            </a:r>
            <a:r>
              <a:rPr lang="pt-BR" sz="1800">
                <a:latin typeface="+mn-lt"/>
              </a:rPr>
              <a:t>, </a:t>
            </a:r>
            <a:r>
              <a:rPr lang="pt-BR" sz="1800" dirty="0"/>
              <a:t>Trabalho e Energia: uma nova abordagem sobre a transformação e conservação de energia</a:t>
            </a:r>
            <a:r>
              <a:rPr lang="pt-BR" sz="1800"/>
              <a:t>, 2016 (com Antonio C. F. Santos)</a:t>
            </a:r>
            <a:endParaRPr lang="pt-BR" sz="1800" dirty="0">
              <a:latin typeface="+mn-lt"/>
            </a:endParaRPr>
          </a:p>
        </p:txBody>
      </p:sp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195EE021-4D3B-4C90-945D-2E50A2D1057E}"/>
              </a:ext>
            </a:extLst>
          </p:cNvPr>
          <p:cNvSpPr/>
          <p:nvPr/>
        </p:nvSpPr>
        <p:spPr>
          <a:xfrm>
            <a:off x="1066800" y="3810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600" b="1" dirty="0"/>
              <a:t>Lucia Helena Coutinho</a:t>
            </a:r>
          </a:p>
        </p:txBody>
      </p:sp>
      <p:sp>
        <p:nvSpPr>
          <p:cNvPr id="3" name="Retângulo de cantos arredondados 5">
            <a:extLst>
              <a:ext uri="{FF2B5EF4-FFF2-40B4-BE49-F238E27FC236}">
                <a16:creationId xmlns:a16="http://schemas.microsoft.com/office/drawing/2014/main" id="{F139F348-0E09-43F8-A3C4-D8BD9ED96D05}"/>
              </a:ext>
            </a:extLst>
          </p:cNvPr>
          <p:cNvSpPr/>
          <p:nvPr/>
        </p:nvSpPr>
        <p:spPr>
          <a:xfrm>
            <a:off x="5791200" y="62484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i="1" dirty="0">
                <a:solidFill>
                  <a:srgbClr val="2D2DB9"/>
                </a:solidFill>
              </a:rPr>
              <a:t>lucia@if.ufrj.br</a:t>
            </a:r>
            <a:endParaRPr lang="en-US" i="1" dirty="0">
              <a:solidFill>
                <a:srgbClr val="2D2DB9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E02A51A-7074-4E25-B00A-9B6DDA93C5EF}"/>
              </a:ext>
            </a:extLst>
          </p:cNvPr>
          <p:cNvSpPr/>
          <p:nvPr/>
        </p:nvSpPr>
        <p:spPr>
          <a:xfrm>
            <a:off x="0" y="5638800"/>
            <a:ext cx="73152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Orientações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8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em</a:t>
            </a:r>
            <a:r>
              <a:rPr lang="en-U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andamento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+mn-lt"/>
              </a:rPr>
              <a:t>Rodrigo Perez Santos, circuitos elétricos para deficientes visuais (2019)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1A02C312-BD42-485C-8E5B-0F34C6555EAC}"/>
              </a:ext>
            </a:extLst>
          </p:cNvPr>
          <p:cNvSpPr/>
          <p:nvPr/>
        </p:nvSpPr>
        <p:spPr>
          <a:xfrm>
            <a:off x="914400" y="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600" b="1" dirty="0"/>
              <a:t>Marta Feijó Barroso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B08166D-7BB4-4C0E-9283-4FDEF95FFE77}"/>
              </a:ext>
            </a:extLst>
          </p:cNvPr>
          <p:cNvSpPr txBox="1"/>
          <p:nvPr/>
        </p:nvSpPr>
        <p:spPr>
          <a:xfrm>
            <a:off x="0" y="609600"/>
            <a:ext cx="6324600" cy="2000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Temas: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000" dirty="0"/>
              <a:t>  </a:t>
            </a:r>
            <a:r>
              <a:rPr lang="pt-BR" sz="2000" u="sng" dirty="0"/>
              <a:t>Desenvolvimento e avaliação de materiais didáticos </a:t>
            </a:r>
            <a:r>
              <a:rPr lang="pt-BR" sz="2000" dirty="0"/>
              <a:t>baseados nos resultados da pesquisa em ensino de física e na </a:t>
            </a:r>
            <a:r>
              <a:rPr lang="pt-BR" sz="2000"/>
              <a:t>prática docente (aplicativos, hipertextos, vídeos e textos)</a:t>
            </a:r>
            <a:endParaRPr lang="pt-BR" sz="2000" dirty="0"/>
          </a:p>
          <a:p>
            <a:pPr>
              <a:buFont typeface="Arial" pitchFamily="34" charset="0"/>
              <a:buChar char="•"/>
              <a:defRPr/>
            </a:pPr>
            <a:r>
              <a:rPr lang="pt-BR" sz="2000" dirty="0"/>
              <a:t>  </a:t>
            </a:r>
            <a:r>
              <a:rPr lang="pt-BR" sz="2000" u="sng" dirty="0"/>
              <a:t>Avaliações de aprendizagem </a:t>
            </a:r>
            <a:r>
              <a:rPr lang="pt-BR" sz="2000" dirty="0"/>
              <a:t>(Enem e Pisa) – o que as avaliações revelam sobre a aprendizagem dos estudantes  </a:t>
            </a:r>
          </a:p>
        </p:txBody>
      </p:sp>
      <p:pic>
        <p:nvPicPr>
          <p:cNvPr id="2052" name="Imagem 6" descr="mafalda-marta.jpg">
            <a:extLst>
              <a:ext uri="{FF2B5EF4-FFF2-40B4-BE49-F238E27FC236}">
                <a16:creationId xmlns:a16="http://schemas.microsoft.com/office/drawing/2014/main" id="{DC5697F2-4708-4D52-83B0-4352CF3FA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838200"/>
            <a:ext cx="231457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F7D2F4-FA99-4EC8-9174-F06A5B7DCB93}"/>
              </a:ext>
            </a:extLst>
          </p:cNvPr>
          <p:cNvSpPr txBox="1"/>
          <p:nvPr/>
        </p:nvSpPr>
        <p:spPr>
          <a:xfrm>
            <a:off x="0" y="2514600"/>
            <a:ext cx="9144000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Orientações concluídas</a:t>
            </a:r>
          </a:p>
          <a:p>
            <a:pPr>
              <a:defRPr/>
            </a:pPr>
            <a:r>
              <a:rPr lang="pt-B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Orlando  de A. Mafra Santos,</a:t>
            </a:r>
            <a:r>
              <a:rPr lang="pt-BR" sz="1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600" i="1"/>
              <a:t>Sequência Didática sobre as leis de Newton para alunos com deficiência visual</a:t>
            </a:r>
            <a:r>
              <a:rPr lang="pt-BR" sz="1600"/>
              <a:t>. 2020(com Sandra Amato)</a:t>
            </a:r>
          </a:p>
          <a:p>
            <a:pPr>
              <a:defRPr/>
            </a:pPr>
            <a:r>
              <a:rPr lang="pt-B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Gustavo Rubini (doutorado),</a:t>
            </a:r>
            <a:r>
              <a:rPr lang="pt-BR" sz="1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que o Enem Revela sobre a Aprendizagem em Física na Educação </a:t>
            </a:r>
          </a:p>
          <a:p>
            <a:pPr>
              <a:defRPr/>
            </a:pPr>
            <a:r>
              <a:rPr lang="pt-BR" sz="1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Básica. </a:t>
            </a:r>
            <a:r>
              <a:rPr lang="pt-B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t-BR" sz="1600"/>
              <a:t>Jordette Crystinne Lunz Fandi, </a:t>
            </a:r>
            <a:r>
              <a:rPr lang="pt-BR" sz="1600" i="1"/>
              <a:t>Movimentos da Terra no Ensino Fundamental</a:t>
            </a:r>
            <a:r>
              <a:rPr lang="pt-BR" sz="1600"/>
              <a:t>, 2018 </a:t>
            </a:r>
          </a:p>
          <a:p>
            <a:pPr>
              <a:defRPr/>
            </a:pPr>
            <a:r>
              <a:rPr lang="pt-BR" sz="1600"/>
              <a:t>Leandro Fabricio Ribeiro, </a:t>
            </a:r>
            <a:r>
              <a:rPr lang="pt-BR" sz="1600" i="1"/>
              <a:t>A Relatividade de Galileu a Einstein (aplicativos computacionais)</a:t>
            </a:r>
            <a:r>
              <a:rPr lang="pt-BR" sz="1600"/>
              <a:t>, 2018</a:t>
            </a:r>
          </a:p>
          <a:p>
            <a:pPr>
              <a:defRPr/>
            </a:pPr>
            <a:r>
              <a:rPr lang="pt-BR" sz="1600"/>
              <a:t>Thiago Nascimento Higino da Silva, </a:t>
            </a:r>
            <a:r>
              <a:rPr lang="pt-BR" sz="1600" i="1"/>
              <a:t>Uma sequência didática inspirada na Aprendizagem Baseada em Equipes voltada para o ensino médio</a:t>
            </a:r>
            <a:r>
              <a:rPr lang="pt-BR" sz="1600"/>
              <a:t>, 2018 </a:t>
            </a:r>
          </a:p>
          <a:p>
            <a:pPr>
              <a:defRPr/>
            </a:pPr>
            <a:r>
              <a:rPr lang="pt-BR" sz="1600"/>
              <a:t>Bruno </a:t>
            </a:r>
            <a:r>
              <a:rPr lang="pt-BR" sz="1600" dirty="0"/>
              <a:t>B. </a:t>
            </a:r>
            <a:r>
              <a:rPr lang="pt-BR" sz="1600" dirty="0" err="1"/>
              <a:t>Rinaldi</a:t>
            </a:r>
            <a:r>
              <a:rPr lang="pt-BR" sz="1600" dirty="0"/>
              <a:t>. </a:t>
            </a:r>
            <a:r>
              <a:rPr lang="pt-BR" sz="1600" i="1" dirty="0"/>
              <a:t>Estudo das questões de física do </a:t>
            </a:r>
            <a:r>
              <a:rPr lang="pt-BR" sz="1600" i="1"/>
              <a:t>Enem 2013</a:t>
            </a:r>
            <a:r>
              <a:rPr lang="pt-BR" sz="1600"/>
              <a:t>,   </a:t>
            </a:r>
            <a:r>
              <a:rPr lang="pt-BR" sz="1600" dirty="0"/>
              <a:t>2017.</a:t>
            </a:r>
          </a:p>
          <a:p>
            <a:pPr>
              <a:defRPr/>
            </a:pPr>
            <a:r>
              <a:rPr lang="pt-BR" sz="1600" dirty="0"/>
              <a:t>Hugo dos Reis </a:t>
            </a:r>
            <a:r>
              <a:rPr lang="pt-BR" sz="1600" dirty="0" err="1"/>
              <a:t>Detoni</a:t>
            </a:r>
            <a:r>
              <a:rPr lang="pt-BR" sz="1600" dirty="0"/>
              <a:t>. </a:t>
            </a:r>
            <a:r>
              <a:rPr lang="pt-BR" sz="1600" i="1" dirty="0"/>
              <a:t>Tutoriais em atividades de apoio a ingressantes na universidade. </a:t>
            </a:r>
            <a:r>
              <a:rPr lang="pt-BR" sz="1600" dirty="0"/>
              <a:t>2016</a:t>
            </a:r>
            <a:r>
              <a:rPr lang="pt-BR" sz="1600"/>
              <a:t>. </a:t>
            </a:r>
            <a:br>
              <a:rPr lang="pt-BR" sz="1600" dirty="0"/>
            </a:br>
            <a:r>
              <a:rPr lang="pt-BR" sz="1600" dirty="0"/>
              <a:t>Lucas Porto Alegre de Almeida Duarte.  </a:t>
            </a:r>
            <a:r>
              <a:rPr lang="pt-BR" sz="1600" i="1" dirty="0"/>
              <a:t>A lei de Hubble no </a:t>
            </a:r>
            <a:r>
              <a:rPr lang="pt-BR" sz="1600" i="1"/>
              <a:t>ensino médio</a:t>
            </a:r>
            <a:r>
              <a:rPr lang="pt-BR" sz="1600"/>
              <a:t>. </a:t>
            </a:r>
            <a:r>
              <a:rPr lang="pt-BR" sz="1600" dirty="0"/>
              <a:t>2016 (com </a:t>
            </a:r>
            <a:r>
              <a:rPr lang="pt-BR" sz="1600" dirty="0" err="1"/>
              <a:t>Ioav</a:t>
            </a:r>
            <a:r>
              <a:rPr lang="pt-BR" sz="1600" dirty="0"/>
              <a:t> </a:t>
            </a:r>
            <a:r>
              <a:rPr lang="pt-BR" sz="1600" dirty="0" err="1"/>
              <a:t>Waga</a:t>
            </a:r>
            <a:r>
              <a:rPr lang="pt-BR" sz="1600" dirty="0"/>
              <a:t>).</a:t>
            </a:r>
            <a:br>
              <a:rPr lang="pt-BR" sz="1600" dirty="0"/>
            </a:br>
            <a:r>
              <a:rPr lang="pt-BR" sz="1600" dirty="0"/>
              <a:t>José Christian Lopes. </a:t>
            </a:r>
            <a:r>
              <a:rPr lang="pt-BR" sz="1600" i="1" dirty="0"/>
              <a:t>As questões de física do </a:t>
            </a:r>
            <a:r>
              <a:rPr lang="pt-BR" sz="1600" i="1"/>
              <a:t>Enem 2011</a:t>
            </a:r>
            <a:r>
              <a:rPr lang="pt-BR" sz="1600"/>
              <a:t>, </a:t>
            </a:r>
            <a:r>
              <a:rPr lang="pt-BR" sz="1600" dirty="0"/>
              <a:t>2015</a:t>
            </a:r>
            <a:r>
              <a:rPr lang="pt-BR" sz="1600"/>
              <a:t>.   </a:t>
            </a:r>
            <a:endParaRPr lang="pt-BR" sz="16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2DF69AC-9EC0-4B12-922E-7DCDE1A8ADD9}"/>
              </a:ext>
            </a:extLst>
          </p:cNvPr>
          <p:cNvSpPr/>
          <p:nvPr/>
        </p:nvSpPr>
        <p:spPr>
          <a:xfrm>
            <a:off x="304800" y="5719763"/>
            <a:ext cx="5257800" cy="11382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Orientações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andamento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t-BR" sz="1600"/>
              <a:t>Midiã de Souza Silva e Vinicius de Paula Silveira, 2019</a:t>
            </a:r>
          </a:p>
          <a:p>
            <a:pPr>
              <a:defRPr/>
            </a:pPr>
            <a:r>
              <a:rPr lang="pt-BR" sz="1600"/>
              <a:t>Rojans Coqueiro Rodrigues, 2018</a:t>
            </a:r>
          </a:p>
          <a:p>
            <a:pPr>
              <a:defRPr/>
            </a:pPr>
            <a:r>
              <a:rPr lang="pt-BR" sz="1600" i="1"/>
              <a:t>Rogerio Wanis, Daniele S. Sousa e Camila Manni, doutorado</a:t>
            </a:r>
            <a:endParaRPr lang="pt-BR" sz="1600" i="1" dirty="0"/>
          </a:p>
        </p:txBody>
      </p:sp>
      <p:sp>
        <p:nvSpPr>
          <p:cNvPr id="9" name="Retângulo de cantos arredondados 8">
            <a:extLst>
              <a:ext uri="{FF2B5EF4-FFF2-40B4-BE49-F238E27FC236}">
                <a16:creationId xmlns:a16="http://schemas.microsoft.com/office/drawing/2014/main" id="{C26F0895-B60B-4A41-8ACD-6399835942B5}"/>
              </a:ext>
            </a:extLst>
          </p:cNvPr>
          <p:cNvSpPr/>
          <p:nvPr/>
        </p:nvSpPr>
        <p:spPr>
          <a:xfrm>
            <a:off x="5638800" y="59436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i="1" dirty="0">
                <a:solidFill>
                  <a:schemeClr val="accent6"/>
                </a:solidFill>
              </a:rPr>
              <a:t>marta@if.ufrj.br</a:t>
            </a:r>
            <a:endParaRPr lang="en-US" i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AD231985-E4AB-400A-B439-D157B04451BE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Penha Maria Cardozo Dias</a:t>
            </a:r>
          </a:p>
        </p:txBody>
      </p:sp>
      <p:sp>
        <p:nvSpPr>
          <p:cNvPr id="28675" name="CaixaDeTexto 3">
            <a:extLst>
              <a:ext uri="{FF2B5EF4-FFF2-40B4-BE49-F238E27FC236}">
                <a16:creationId xmlns:a16="http://schemas.microsoft.com/office/drawing/2014/main" id="{FE1DA55F-EF30-4567-8E6D-09871C37B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19200"/>
            <a:ext cx="830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>
                <a:cs typeface="Arial" panose="020B0604020202020204" pitchFamily="34" charset="0"/>
              </a:rPr>
              <a:t>Tema:</a:t>
            </a:r>
            <a:r>
              <a:rPr lang="pt-BR" altLang="pt-BR" sz="2800" dirty="0">
                <a:cs typeface="Arial" panose="020B0604020202020204" pitchFamily="34" charset="0"/>
              </a:rPr>
              <a:t> História da Física e sua aplicação em sala de aula</a:t>
            </a: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0283CAB4-7BB5-4544-9011-ADF0FB854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52625"/>
            <a:ext cx="8305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cs typeface="Arial" panose="020B0604020202020204" pitchFamily="34" charset="0"/>
              </a:rPr>
              <a:t>Projeto:</a:t>
            </a:r>
            <a:r>
              <a:rPr lang="pt-BR" altLang="pt-BR" sz="2400" dirty="0">
                <a:cs typeface="Arial" panose="020B0604020202020204" pitchFamily="34" charset="0"/>
              </a:rPr>
              <a:t> Ensino das duas leis da termodinâmica utilizando uma máquina genérica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cs typeface="Arial" panose="020B0604020202020204" pitchFamily="34" charset="0"/>
              </a:rPr>
              <a:t>Foi construída uma máquina de pressão na qual a troca de energia obedece a duas leis muito similares às duas leis da termodinâmica. O conceito de entropia é generalizado a partir das características desta máquina.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cs typeface="Arial" panose="020B0604020202020204" pitchFamily="34" charset="0"/>
              </a:rPr>
              <a:t>O projeto é usar esta máquina no ensino médio.</a:t>
            </a:r>
          </a:p>
        </p:txBody>
      </p:sp>
      <p:sp>
        <p:nvSpPr>
          <p:cNvPr id="5" name="Retângulo de cantos arredondados 4">
            <a:extLst>
              <a:ext uri="{FF2B5EF4-FFF2-40B4-BE49-F238E27FC236}">
                <a16:creationId xmlns:a16="http://schemas.microsoft.com/office/drawing/2014/main" id="{F754C209-3886-4908-AC3C-8C76485DB3DA}"/>
              </a:ext>
            </a:extLst>
          </p:cNvPr>
          <p:cNvSpPr/>
          <p:nvPr/>
        </p:nvSpPr>
        <p:spPr>
          <a:xfrm>
            <a:off x="5638800" y="60198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chemeClr val="accent6"/>
                </a:solidFill>
              </a:rPr>
              <a:t>penha@if.ufrj.br</a:t>
            </a:r>
            <a:endParaRPr lang="en-US" i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5B3E0E89-131E-437F-8C90-A8E5E6E7AC23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600" b="1" dirty="0"/>
              <a:t>Penha Maria Cardozo Dias</a:t>
            </a:r>
          </a:p>
        </p:txBody>
      </p:sp>
      <p:sp>
        <p:nvSpPr>
          <p:cNvPr id="29699" name="CaixaDeTexto 3">
            <a:extLst>
              <a:ext uri="{FF2B5EF4-FFF2-40B4-BE49-F238E27FC236}">
                <a16:creationId xmlns:a16="http://schemas.microsoft.com/office/drawing/2014/main" id="{9747971D-0531-4B01-8550-8AC4E046B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830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>
                <a:cs typeface="Arial" panose="020B0604020202020204" pitchFamily="34" charset="0"/>
              </a:rPr>
              <a:t>Tema:</a:t>
            </a:r>
            <a:r>
              <a:rPr lang="pt-BR" altLang="pt-BR" sz="2800">
                <a:cs typeface="Arial" panose="020B0604020202020204" pitchFamily="34" charset="0"/>
              </a:rPr>
              <a:t> História da Física e sua aplicação em sala de aula</a:t>
            </a: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0EBB4462-5613-4966-8482-4FE3F05BF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0"/>
            <a:ext cx="8305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>
                <a:cs typeface="Arial" panose="020B0604020202020204" pitchFamily="34" charset="0"/>
              </a:rPr>
              <a:t>Projeto:</a:t>
            </a:r>
            <a:r>
              <a:rPr lang="pt-BR" altLang="pt-BR" sz="2400">
                <a:cs typeface="Arial" panose="020B0604020202020204" pitchFamily="34" charset="0"/>
              </a:rPr>
              <a:t> </a:t>
            </a:r>
            <a:r>
              <a:rPr lang="pt-BR" altLang="pt-BR" sz="1800">
                <a:cs typeface="Arial" panose="020B0604020202020204" pitchFamily="34" charset="0"/>
              </a:rPr>
              <a:t>Ensino das duas leis da termodinâmica utilizando uma máquina genérica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>
                <a:cs typeface="Arial" panose="020B0604020202020204" pitchFamily="34" charset="0"/>
              </a:rPr>
              <a:t>Foi construída uma máquina de pressão na qual a troca de energia obedece a duas leis muito similares às duas leis da termodinâmica. O conceito de entropia é generalizado a partir das características desta máquina.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>
                <a:cs typeface="Arial" panose="020B0604020202020204" pitchFamily="34" charset="0"/>
              </a:rPr>
              <a:t>O projeto é usar esta máquina no ensino médio.</a:t>
            </a:r>
          </a:p>
        </p:txBody>
      </p:sp>
      <p:sp>
        <p:nvSpPr>
          <p:cNvPr id="5" name="Retângulo de cantos arredondados 4">
            <a:extLst>
              <a:ext uri="{FF2B5EF4-FFF2-40B4-BE49-F238E27FC236}">
                <a16:creationId xmlns:a16="http://schemas.microsoft.com/office/drawing/2014/main" id="{531BA322-245E-4A48-B52F-01B29D8AAEFA}"/>
              </a:ext>
            </a:extLst>
          </p:cNvPr>
          <p:cNvSpPr/>
          <p:nvPr/>
        </p:nvSpPr>
        <p:spPr>
          <a:xfrm>
            <a:off x="5638800" y="60198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i="1" dirty="0">
                <a:solidFill>
                  <a:schemeClr val="accent6"/>
                </a:solidFill>
              </a:rPr>
              <a:t>penha@if.ufrj.br</a:t>
            </a:r>
            <a:endParaRPr lang="en-US" i="1" dirty="0">
              <a:solidFill>
                <a:schemeClr val="accent6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4505F09-79D7-40FA-B9ED-B189657E8E0E}"/>
              </a:ext>
            </a:extLst>
          </p:cNvPr>
          <p:cNvSpPr txBox="1"/>
          <p:nvPr/>
        </p:nvSpPr>
        <p:spPr>
          <a:xfrm>
            <a:off x="0" y="3276600"/>
            <a:ext cx="9144000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</a:rPr>
              <a:t>Orientações concluídas</a:t>
            </a:r>
            <a:endParaRPr lang="pt-BR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pt-BR" sz="2000" i="1"/>
              <a:t>Glaucemar Vieira Silva </a:t>
            </a:r>
            <a:r>
              <a:rPr lang="en-US" sz="2000"/>
              <a:t>(com Carlos Aguiar), </a:t>
            </a:r>
            <a:r>
              <a:rPr lang="pt-BR" sz="2000"/>
              <a:t>Velocidade instantânea: uma proposta de ensino inspirada em Galileu Galilei, 2019</a:t>
            </a:r>
          </a:p>
          <a:p>
            <a:pPr>
              <a:defRPr/>
            </a:pPr>
            <a:r>
              <a:rPr lang="pt-BR" sz="2000" i="1"/>
              <a:t>Rodrigo </a:t>
            </a:r>
            <a:r>
              <a:rPr lang="pt-BR" sz="2000" i="1" dirty="0"/>
              <a:t>Fernandes Morais.</a:t>
            </a:r>
            <a:r>
              <a:rPr lang="pt-BR" sz="2000" dirty="0"/>
              <a:t>  A Natureza da Eletricidade (Uma Breve História), 2014.</a:t>
            </a:r>
          </a:p>
          <a:p>
            <a:pPr>
              <a:defRPr/>
            </a:pPr>
            <a:r>
              <a:rPr lang="pt-BR" sz="2000" i="1" dirty="0"/>
              <a:t>Otavio Fossa de Almeida. </a:t>
            </a:r>
            <a:r>
              <a:rPr lang="en-US" sz="2000" dirty="0"/>
              <a:t>Jogo </a:t>
            </a:r>
            <a:r>
              <a:rPr lang="en-US" sz="2000" dirty="0" err="1"/>
              <a:t>educacional</a:t>
            </a:r>
            <a:r>
              <a:rPr lang="en-US" sz="2000" dirty="0"/>
              <a:t> </a:t>
            </a:r>
            <a:r>
              <a:rPr lang="en-US" sz="2000" dirty="0" err="1"/>
              <a:t>para</a:t>
            </a:r>
            <a:r>
              <a:rPr lang="en-US" sz="2000" dirty="0"/>
              <a:t> o </a:t>
            </a:r>
            <a:r>
              <a:rPr lang="en-US" sz="2000" dirty="0" err="1"/>
              <a:t>ensino</a:t>
            </a:r>
            <a:r>
              <a:rPr lang="en-US" sz="2000" dirty="0"/>
              <a:t> </a:t>
            </a:r>
            <a:r>
              <a:rPr lang="en-US" sz="2000" dirty="0" err="1"/>
              <a:t>básico</a:t>
            </a:r>
            <a:r>
              <a:rPr lang="en-US" sz="2000" dirty="0"/>
              <a:t> de </a:t>
            </a:r>
            <a:r>
              <a:rPr lang="en-US" sz="2000" dirty="0" err="1"/>
              <a:t>relatividade</a:t>
            </a:r>
            <a:r>
              <a:rPr lang="en-US" sz="2000" dirty="0"/>
              <a:t> </a:t>
            </a:r>
            <a:r>
              <a:rPr lang="en-US" sz="2000" dirty="0" err="1"/>
              <a:t>galileana</a:t>
            </a:r>
            <a:r>
              <a:rPr lang="en-US" dirty="0"/>
              <a:t> </a:t>
            </a:r>
            <a:r>
              <a:rPr lang="pt-BR" sz="2000" dirty="0"/>
              <a:t> (orientação com Antonio Carlos F. dos Santos), 2016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42E796-D369-44A1-9E2E-44BE19DA85CD}"/>
              </a:ext>
            </a:extLst>
          </p:cNvPr>
          <p:cNvSpPr txBox="1"/>
          <p:nvPr/>
        </p:nvSpPr>
        <p:spPr>
          <a:xfrm>
            <a:off x="0" y="5334000"/>
            <a:ext cx="91440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Orientação em andamento</a:t>
            </a:r>
          </a:p>
          <a:p>
            <a:pPr>
              <a:defRPr/>
            </a:pPr>
            <a:r>
              <a:rPr lang="en-US" sz="2000" i="1"/>
              <a:t>Diego Uzeda, doutorado, sobre o éter no eletromagnetismo</a:t>
            </a:r>
            <a:endParaRPr lang="pt-BR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AA3DCBC2-2E24-43CD-8FDF-3EA06D39A144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600" b="1" dirty="0" err="1"/>
              <a:t>Vitorvani</a:t>
            </a:r>
            <a:r>
              <a:rPr lang="pt-BR" sz="3600" b="1" dirty="0"/>
              <a:t> Soares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442D422-DE34-49A5-9711-5FD51BABB816}"/>
              </a:ext>
            </a:extLst>
          </p:cNvPr>
          <p:cNvSpPr txBox="1"/>
          <p:nvPr/>
        </p:nvSpPr>
        <p:spPr>
          <a:xfrm>
            <a:off x="0" y="838200"/>
            <a:ext cx="7086600" cy="184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</a:t>
            </a:r>
          </a:p>
          <a:p>
            <a:pPr>
              <a:defRPr/>
            </a:pPr>
            <a:r>
              <a:rPr lang="pt-BR" sz="1800" i="1" dirty="0"/>
              <a:t>Mecânica</a:t>
            </a:r>
            <a:r>
              <a:rPr lang="pt-BR" sz="1800" dirty="0"/>
              <a:t>: translação, rotação e oscilação; </a:t>
            </a:r>
          </a:p>
          <a:p>
            <a:pPr>
              <a:defRPr/>
            </a:pPr>
            <a:r>
              <a:rPr lang="pt-BR" sz="1800" i="1" dirty="0"/>
              <a:t>Dinâmica dos fluidos</a:t>
            </a:r>
            <a:r>
              <a:rPr lang="pt-BR" sz="1800" dirty="0"/>
              <a:t>: O comportamento de fluidos; </a:t>
            </a:r>
            <a:r>
              <a:rPr lang="pt-BR" sz="1800" i="1" dirty="0"/>
              <a:t>Calorimetria</a:t>
            </a:r>
            <a:r>
              <a:rPr lang="pt-BR" sz="1800" dirty="0"/>
              <a:t>: A equação fundamental da calorimetria; </a:t>
            </a:r>
          </a:p>
          <a:p>
            <a:pPr>
              <a:defRPr/>
            </a:pPr>
            <a:r>
              <a:rPr lang="pt-BR" sz="1800" i="1" dirty="0" err="1"/>
              <a:t>Optica</a:t>
            </a:r>
            <a:r>
              <a:rPr lang="pt-BR" sz="1800" dirty="0"/>
              <a:t>: </a:t>
            </a:r>
            <a:r>
              <a:rPr lang="pt-BR" sz="1800" dirty="0" err="1"/>
              <a:t>Optica</a:t>
            </a:r>
            <a:r>
              <a:rPr lang="pt-BR" sz="1800" dirty="0"/>
              <a:t> geométrica, Refração, Difração, Dualidade onda-partícula; </a:t>
            </a:r>
          </a:p>
          <a:p>
            <a:pPr>
              <a:defRPr/>
            </a:pPr>
            <a:r>
              <a:rPr lang="pt-BR" sz="1800" i="1" dirty="0"/>
              <a:t>Eletromagnetismo</a:t>
            </a:r>
            <a:r>
              <a:rPr lang="pt-BR" sz="1800" dirty="0"/>
              <a:t>: Interação luz e matéria</a:t>
            </a:r>
            <a:endParaRPr lang="en-US" sz="1800" dirty="0"/>
          </a:p>
        </p:txBody>
      </p:sp>
      <p:pic>
        <p:nvPicPr>
          <p:cNvPr id="30724" name="Picture 7" descr="VitorBandW">
            <a:extLst>
              <a:ext uri="{FF2B5EF4-FFF2-40B4-BE49-F238E27FC236}">
                <a16:creationId xmlns:a16="http://schemas.microsoft.com/office/drawing/2014/main" id="{825DA2EC-FD53-4C26-A21F-7BF8F626A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066800"/>
            <a:ext cx="205740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1A2A493-FD2E-4DD6-85D8-D60C6C3CD8DF}"/>
              </a:ext>
            </a:extLst>
          </p:cNvPr>
          <p:cNvSpPr txBox="1"/>
          <p:nvPr/>
        </p:nvSpPr>
        <p:spPr>
          <a:xfrm>
            <a:off x="0" y="2667000"/>
            <a:ext cx="9144000" cy="32316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Orientações concluídas (mais recentes)</a:t>
            </a:r>
          </a:p>
          <a:p>
            <a:pPr>
              <a:defRPr/>
            </a:pPr>
            <a:r>
              <a:rPr lang="pt-BR" sz="1800" dirty="0"/>
              <a:t>Daniel Fernandes de Morais, O comportamento da corrente elétrica em mate-</a:t>
            </a:r>
          </a:p>
          <a:p>
            <a:pPr>
              <a:defRPr/>
            </a:pPr>
            <a:r>
              <a:rPr lang="pt-BR" sz="1800" dirty="0"/>
              <a:t>riais condutores: Uma aula para o Ensino Médio sobre a lei de Ohm, 2020</a:t>
            </a:r>
          </a:p>
          <a:p>
            <a:pPr>
              <a:defRPr/>
            </a:pPr>
            <a:r>
              <a:rPr lang="pt-BR" sz="1800" dirty="0"/>
              <a:t>Felipe </a:t>
            </a:r>
            <a:r>
              <a:rPr lang="pt-BR" sz="1800" dirty="0" err="1"/>
              <a:t>Delesderrier</a:t>
            </a:r>
            <a:r>
              <a:rPr lang="pt-BR" sz="1800" dirty="0"/>
              <a:t> da Silva, A análise gráfica como instrumento para o ensino de calorimetria no ensino médio. 2020</a:t>
            </a:r>
          </a:p>
          <a:p>
            <a:pPr>
              <a:defRPr/>
            </a:pPr>
            <a:r>
              <a:rPr lang="pt-BR" sz="1800" dirty="0"/>
              <a:t>Mara Desidério Quirino, O período de oscilação do movimento do pêndulo simples e sua relação com seu comprimento e sua amplitude inicial. 2020</a:t>
            </a:r>
          </a:p>
          <a:p>
            <a:pPr>
              <a:defRPr/>
            </a:pPr>
            <a:r>
              <a:rPr lang="pt-BR" sz="1800" dirty="0"/>
              <a:t>Daniel Fernandes de Moraes, O comportamento da corrente elétrica em materiais condutores: Uma aula para o Ensino Médio sobre a lei de Ohm, 2018</a:t>
            </a:r>
          </a:p>
          <a:p>
            <a:pPr>
              <a:defRPr/>
            </a:pPr>
            <a:r>
              <a:rPr lang="pt-BR" sz="1800" dirty="0"/>
              <a:t>Marcio Andre Souza dos Santos. O eletroscópio de folhas de alumínio como instrumento de ensino dos conceitos da eletrostática. 2016</a:t>
            </a:r>
          </a:p>
        </p:txBody>
      </p:sp>
      <p:sp>
        <p:nvSpPr>
          <p:cNvPr id="9" name="Retângulo de cantos arredondados 8">
            <a:extLst>
              <a:ext uri="{FF2B5EF4-FFF2-40B4-BE49-F238E27FC236}">
                <a16:creationId xmlns:a16="http://schemas.microsoft.com/office/drawing/2014/main" id="{26EEEF7A-95A2-46A2-9EAB-1E6F3E469B4F}"/>
              </a:ext>
            </a:extLst>
          </p:cNvPr>
          <p:cNvSpPr/>
          <p:nvPr/>
        </p:nvSpPr>
        <p:spPr>
          <a:xfrm>
            <a:off x="5638800" y="60198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i="1" dirty="0">
                <a:solidFill>
                  <a:srgbClr val="2D2DB9"/>
                </a:solidFill>
              </a:rPr>
              <a:t>vsoares@if.ufrj.br</a:t>
            </a:r>
            <a:endParaRPr lang="en-US" i="1" dirty="0">
              <a:solidFill>
                <a:srgbClr val="2D2DB9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61303D0-4B03-4345-B33F-8076823FDFB7}"/>
              </a:ext>
            </a:extLst>
          </p:cNvPr>
          <p:cNvSpPr/>
          <p:nvPr/>
        </p:nvSpPr>
        <p:spPr>
          <a:xfrm>
            <a:off x="0" y="5842000"/>
            <a:ext cx="89154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Orientações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andamento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t-BR" sz="1800"/>
              <a:t>João Gabriel Campos de Bragança (2018),</a:t>
            </a:r>
          </a:p>
          <a:p>
            <a:pPr>
              <a:defRPr/>
            </a:pPr>
            <a:r>
              <a:rPr lang="pt-BR" sz="1800"/>
              <a:t>Leandro das Neves Vicente (2019)</a:t>
            </a:r>
            <a:endParaRPr lang="pt-BR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>
            <a:extLst>
              <a:ext uri="{FF2B5EF4-FFF2-40B4-BE49-F238E27FC236}">
                <a16:creationId xmlns:a16="http://schemas.microsoft.com/office/drawing/2014/main" id="{2B00E232-5BC1-48DE-B409-FAB9B0125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90501"/>
            <a:ext cx="2438400" cy="762000"/>
          </a:xfrm>
          <a:prstGeom prst="roundRect">
            <a:avLst>
              <a:gd name="adj" fmla="val 16667"/>
            </a:avLst>
          </a:prstGeom>
          <a:solidFill>
            <a:srgbClr val="A50021"/>
          </a:solidFill>
          <a:ln w="25400" algn="ctr">
            <a:solidFill>
              <a:srgbClr val="191966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lt1"/>
                </a:solidFill>
                <a:latin typeface="+mn-lt"/>
              </a:rPr>
              <a:t>Semestre 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88C5F72-94E0-4EB8-8872-F8B383A8CD4F}"/>
              </a:ext>
            </a:extLst>
          </p:cNvPr>
          <p:cNvSpPr txBox="1"/>
          <p:nvPr/>
        </p:nvSpPr>
        <p:spPr>
          <a:xfrm>
            <a:off x="3733800" y="2144886"/>
            <a:ext cx="533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3 disciplinas obrigatórias + seminários</a:t>
            </a:r>
          </a:p>
        </p:txBody>
      </p:sp>
      <p:sp>
        <p:nvSpPr>
          <p:cNvPr id="8" name="Retângulo de cantos arredondados 7">
            <a:extLst>
              <a:ext uri="{FF2B5EF4-FFF2-40B4-BE49-F238E27FC236}">
                <a16:creationId xmlns:a16="http://schemas.microsoft.com/office/drawing/2014/main" id="{4740E10E-9E98-4BA3-8731-2DAF5746A5A3}"/>
              </a:ext>
            </a:extLst>
          </p:cNvPr>
          <p:cNvSpPr/>
          <p:nvPr/>
        </p:nvSpPr>
        <p:spPr>
          <a:xfrm>
            <a:off x="304800" y="2990701"/>
            <a:ext cx="2438400" cy="762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/>
              <a:t>Semestre 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628C27F-1F0C-408E-8B97-093B35AC3465}"/>
              </a:ext>
            </a:extLst>
          </p:cNvPr>
          <p:cNvSpPr txBox="1"/>
          <p:nvPr/>
        </p:nvSpPr>
        <p:spPr>
          <a:xfrm>
            <a:off x="3505200" y="3524101"/>
            <a:ext cx="5562600" cy="1187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22228B"/>
                </a:solidFill>
              </a:rPr>
              <a:t>3 disciplinas obrigatórias + seminários</a:t>
            </a:r>
            <a:r>
              <a:rPr lang="pt-BR" b="1" dirty="0"/>
              <a:t>  </a:t>
            </a:r>
            <a:r>
              <a:rPr lang="pt-BR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escolha de orientador e tema de trabalho</a:t>
            </a:r>
          </a:p>
          <a:p>
            <a:pPr>
              <a:defRPr/>
            </a:pPr>
            <a:r>
              <a:rPr lang="pt-BR" b="1" i="1" dirty="0"/>
              <a:t>com início das leituras para dissertação</a:t>
            </a:r>
          </a:p>
        </p:txBody>
      </p:sp>
      <p:sp>
        <p:nvSpPr>
          <p:cNvPr id="10" name="Retângulo de cantos arredondados 9">
            <a:extLst>
              <a:ext uri="{FF2B5EF4-FFF2-40B4-BE49-F238E27FC236}">
                <a16:creationId xmlns:a16="http://schemas.microsoft.com/office/drawing/2014/main" id="{72C437E7-4072-4C57-ABEE-52592B49AB76}"/>
              </a:ext>
            </a:extLst>
          </p:cNvPr>
          <p:cNvSpPr/>
          <p:nvPr/>
        </p:nvSpPr>
        <p:spPr>
          <a:xfrm>
            <a:off x="381000" y="4667101"/>
            <a:ext cx="2438400" cy="762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/>
              <a:t>Semestre 3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3951197-8ED3-4D21-92F2-585D46F2A547}"/>
              </a:ext>
            </a:extLst>
          </p:cNvPr>
          <p:cNvSpPr txBox="1"/>
          <p:nvPr/>
        </p:nvSpPr>
        <p:spPr>
          <a:xfrm>
            <a:off x="3505200" y="5048101"/>
            <a:ext cx="5562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1 obrigatória + 2 eletivas + seminários</a:t>
            </a:r>
          </a:p>
          <a:p>
            <a:pPr>
              <a:defRPr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definição do trabalho de dissertação</a:t>
            </a:r>
            <a:r>
              <a:rPr lang="pt-BR" b="1" i="1" dirty="0"/>
              <a:t> e início de seu desenvolvimento</a:t>
            </a:r>
          </a:p>
        </p:txBody>
      </p:sp>
      <p:cxnSp>
        <p:nvCxnSpPr>
          <p:cNvPr id="6155" name="Conector angulado 19">
            <a:extLst>
              <a:ext uri="{FF2B5EF4-FFF2-40B4-BE49-F238E27FC236}">
                <a16:creationId xmlns:a16="http://schemas.microsoft.com/office/drawing/2014/main" id="{FA421A57-5A22-4FC2-92DA-A72551DEC281}"/>
              </a:ext>
            </a:extLst>
          </p:cNvPr>
          <p:cNvCxnSpPr>
            <a:cxnSpLocks noChangeShapeType="1"/>
            <a:stCxn id="6" idx="1"/>
            <a:endCxn id="5" idx="3"/>
          </p:cNvCxnSpPr>
          <p:nvPr/>
        </p:nvCxnSpPr>
        <p:spPr bwMode="auto">
          <a:xfrm rot="10800000">
            <a:off x="2743200" y="1771501"/>
            <a:ext cx="990600" cy="604218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rgbClr val="22228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6" name="Conector angulado 24">
            <a:extLst>
              <a:ext uri="{FF2B5EF4-FFF2-40B4-BE49-F238E27FC236}">
                <a16:creationId xmlns:a16="http://schemas.microsoft.com/office/drawing/2014/main" id="{A2EC6617-6458-4BDC-B6AD-B5FE8C365C6C}"/>
              </a:ext>
            </a:extLst>
          </p:cNvPr>
          <p:cNvCxnSpPr>
            <a:cxnSpLocks noChangeShapeType="1"/>
            <a:stCxn id="9" idx="1"/>
            <a:endCxn id="8" idx="3"/>
          </p:cNvCxnSpPr>
          <p:nvPr/>
        </p:nvCxnSpPr>
        <p:spPr bwMode="auto">
          <a:xfrm rot="10800000">
            <a:off x="2755900" y="3371701"/>
            <a:ext cx="749300" cy="746125"/>
          </a:xfrm>
          <a:prstGeom prst="bentConnector3">
            <a:avLst>
              <a:gd name="adj1" fmla="val 50847"/>
            </a:avLst>
          </a:prstGeom>
          <a:noFill/>
          <a:ln w="57150" algn="ctr">
            <a:solidFill>
              <a:srgbClr val="22228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Conector angulado 29">
            <a:extLst>
              <a:ext uri="{FF2B5EF4-FFF2-40B4-BE49-F238E27FC236}">
                <a16:creationId xmlns:a16="http://schemas.microsoft.com/office/drawing/2014/main" id="{B3B8C5E3-9DE8-4661-BDCF-26F01BDDCFB1}"/>
              </a:ext>
            </a:extLst>
          </p:cNvPr>
          <p:cNvCxnSpPr>
            <a:stCxn id="11" idx="1"/>
            <a:endCxn id="10" idx="3"/>
          </p:cNvCxnSpPr>
          <p:nvPr/>
        </p:nvCxnSpPr>
        <p:spPr>
          <a:xfrm rot="10800000">
            <a:off x="2819400" y="5048102"/>
            <a:ext cx="685800" cy="600165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3">
            <a:extLst>
              <a:ext uri="{FF2B5EF4-FFF2-40B4-BE49-F238E27FC236}">
                <a16:creationId xmlns:a16="http://schemas.microsoft.com/office/drawing/2014/main" id="{3D66CA72-08B4-472F-A5A8-DCE46854D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195526"/>
            <a:ext cx="198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b="1" i="1" dirty="0"/>
              <a:t>Terças-feiras às 16h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F2C019A0-8602-48F3-8B37-DC8977EE5A54}"/>
              </a:ext>
            </a:extLst>
          </p:cNvPr>
          <p:cNvSpPr/>
          <p:nvPr/>
        </p:nvSpPr>
        <p:spPr>
          <a:xfrm>
            <a:off x="7322049" y="2042536"/>
            <a:ext cx="15240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F3290B6C-8612-4567-8A64-0A65F3BE88F7}"/>
              </a:ext>
            </a:extLst>
          </p:cNvPr>
          <p:cNvCxnSpPr/>
          <p:nvPr/>
        </p:nvCxnSpPr>
        <p:spPr>
          <a:xfrm flipH="1" flipV="1">
            <a:off x="8084049" y="1705986"/>
            <a:ext cx="145551" cy="336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ítulo 1">
            <a:extLst>
              <a:ext uri="{FF2B5EF4-FFF2-40B4-BE49-F238E27FC236}">
                <a16:creationId xmlns:a16="http://schemas.microsoft.com/office/drawing/2014/main" id="{F445FB07-CDDD-4161-BE27-22659BFCF636}"/>
              </a:ext>
            </a:extLst>
          </p:cNvPr>
          <p:cNvSpPr txBox="1">
            <a:spLocks/>
          </p:cNvSpPr>
          <p:nvPr/>
        </p:nvSpPr>
        <p:spPr>
          <a:xfrm>
            <a:off x="685800" y="37306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pt-BR" kern="0" dirty="0"/>
              <a:t>Informações aos novos alunos</a:t>
            </a:r>
            <a:r>
              <a:rPr lang="pt-BR" kern="0" baseline="30000" dirty="0"/>
              <a:t>*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7EB9E5C-B0F6-433D-BE2A-2BEBAE664647}"/>
              </a:ext>
            </a:extLst>
          </p:cNvPr>
          <p:cNvSpPr txBox="1"/>
          <p:nvPr/>
        </p:nvSpPr>
        <p:spPr>
          <a:xfrm>
            <a:off x="762000" y="6409209"/>
            <a:ext cx="7848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*https://www.if.ufrj.br/~pef/informacoes/seminarioPef_0.pdf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40BFAC5C-10A3-4F5F-88E4-69C2F54BAB12}"/>
              </a:ext>
            </a:extLst>
          </p:cNvPr>
          <p:cNvSpPr/>
          <p:nvPr/>
        </p:nvSpPr>
        <p:spPr>
          <a:xfrm>
            <a:off x="457200" y="2286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 err="1"/>
              <a:t>Ildeu</a:t>
            </a:r>
            <a:r>
              <a:rPr lang="pt-BR" sz="3600" b="1" dirty="0"/>
              <a:t> de Castro Moreira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0687F97-22DD-44EF-B549-AC2399A9642D}"/>
              </a:ext>
            </a:extLst>
          </p:cNvPr>
          <p:cNvSpPr/>
          <p:nvPr/>
        </p:nvSpPr>
        <p:spPr>
          <a:xfrm>
            <a:off x="0" y="914400"/>
            <a:ext cx="89154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28EFA67-393B-47E3-9F85-0E04519BC871}"/>
              </a:ext>
            </a:extLst>
          </p:cNvPr>
          <p:cNvSpPr txBox="1"/>
          <p:nvPr/>
        </p:nvSpPr>
        <p:spPr>
          <a:xfrm>
            <a:off x="0" y="1295400"/>
            <a:ext cx="9144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0050" indent="-400050" eaLnBrk="1" hangingPunct="1">
              <a:defRPr/>
            </a:pPr>
            <a:r>
              <a:rPr lang="pt-BR" sz="1800" b="1" dirty="0">
                <a:latin typeface="+mj-lt"/>
              </a:rPr>
              <a:t>História da física e ensino</a:t>
            </a:r>
          </a:p>
          <a:p>
            <a:pPr marL="800100" lvl="1" indent="-342900" eaLnBrk="1" hangingPunct="1">
              <a:buFontTx/>
              <a:buAutoNum type="arabicPeriod"/>
              <a:defRPr/>
            </a:pPr>
            <a:r>
              <a:rPr lang="pt-BR" sz="1800" dirty="0">
                <a:latin typeface="+mj-lt"/>
              </a:rPr>
              <a:t>A deflexão da luz em um campo gravitacional (Centenário do Eclipse de Sobral – 2019)</a:t>
            </a:r>
          </a:p>
          <a:p>
            <a:pPr marL="800100" lvl="1" indent="-342900" eaLnBrk="1" hangingPunct="1">
              <a:buFontTx/>
              <a:buAutoNum type="arabicPeriod"/>
              <a:defRPr/>
            </a:pPr>
            <a:r>
              <a:rPr lang="pt-BR" sz="1800" dirty="0">
                <a:latin typeface="+mj-lt"/>
              </a:rPr>
              <a:t>Os demônios na/da física: Galileu, Laplace, Maxwell, Feynman/</a:t>
            </a:r>
            <a:r>
              <a:rPr lang="pt-BR" sz="1800" dirty="0" err="1">
                <a:latin typeface="+mj-lt"/>
              </a:rPr>
              <a:t>Wheeler</a:t>
            </a:r>
            <a:endParaRPr lang="pt-BR" sz="1800" dirty="0">
              <a:latin typeface="+mj-lt"/>
            </a:endParaRPr>
          </a:p>
          <a:p>
            <a:pPr marL="800100" lvl="1" indent="-342900" eaLnBrk="1" hangingPunct="1">
              <a:buFontTx/>
              <a:buAutoNum type="arabicPeriod"/>
              <a:defRPr/>
            </a:pPr>
            <a:r>
              <a:rPr lang="pt-B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 princípio de mínima ação: história e usos didáticos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DE18912-1B79-47B1-B280-970AE5215FF7}"/>
              </a:ext>
            </a:extLst>
          </p:cNvPr>
          <p:cNvSpPr txBox="1"/>
          <p:nvPr/>
        </p:nvSpPr>
        <p:spPr>
          <a:xfrm>
            <a:off x="0" y="2438400"/>
            <a:ext cx="9144000" cy="1422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0050" indent="-400050" eaLnBrk="1" hangingPunct="1">
              <a:lnSpc>
                <a:spcPct val="120000"/>
              </a:lnSpc>
              <a:defRPr/>
            </a:pPr>
            <a:r>
              <a:rPr lang="pt-BR" sz="1800" b="1" dirty="0">
                <a:latin typeface="+mj-lt"/>
              </a:rPr>
              <a:t>Temas/questões da física atual e sua abordagem no EM</a:t>
            </a:r>
          </a:p>
          <a:p>
            <a:pPr marL="800100" lvl="1" indent="-342900" eaLnBrk="1" hangingPunct="1">
              <a:lnSpc>
                <a:spcPct val="120000"/>
              </a:lnSpc>
              <a:defRPr/>
            </a:pPr>
            <a:r>
              <a:rPr lang="pt-BR" sz="1800" dirty="0">
                <a:latin typeface="+mj-lt"/>
              </a:rPr>
              <a:t>1. Como abordar as ondas gravitacionais no EM?</a:t>
            </a:r>
          </a:p>
          <a:p>
            <a:pPr marL="800100" lvl="1" indent="-342900" eaLnBrk="1" hangingPunct="1">
              <a:lnSpc>
                <a:spcPct val="120000"/>
              </a:lnSpc>
              <a:defRPr/>
            </a:pPr>
            <a:r>
              <a:rPr lang="pt-BR" sz="1800" dirty="0">
                <a:latin typeface="+mj-lt"/>
              </a:rPr>
              <a:t>2. Como abordar o caos: construção e uso didático de pêndulos regulares e caóticos</a:t>
            </a:r>
          </a:p>
          <a:p>
            <a:pPr marL="800100" lvl="1" indent="-342900" eaLnBrk="1" hangingPunct="1">
              <a:lnSpc>
                <a:spcPct val="120000"/>
              </a:lnSpc>
              <a:defRPr/>
            </a:pPr>
            <a:r>
              <a:rPr lang="pt-BR" sz="1800" dirty="0">
                <a:latin typeface="+mj-lt"/>
              </a:rPr>
              <a:t>3. Unidades de medida e suas relações com as constantes físicas fundamentais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ABE161A-8D85-4462-8FF4-880883DF4CFD}"/>
              </a:ext>
            </a:extLst>
          </p:cNvPr>
          <p:cNvSpPr txBox="1"/>
          <p:nvPr/>
        </p:nvSpPr>
        <p:spPr>
          <a:xfrm>
            <a:off x="0" y="3733800"/>
            <a:ext cx="9067800" cy="1871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pt-BR" sz="1800" b="1" dirty="0">
                <a:latin typeface="+mj-lt"/>
              </a:rPr>
              <a:t>Miscelânea: questões/experimentos simples</a:t>
            </a:r>
          </a:p>
          <a:p>
            <a:pPr marL="800100" lvl="1" indent="-342900" eaLnBrk="1" hangingPunct="1">
              <a:defRPr/>
            </a:pPr>
            <a:r>
              <a:rPr lang="pt-BR" sz="1800" dirty="0">
                <a:latin typeface="+mj-lt"/>
              </a:rPr>
              <a:t>1. Movimento de um pedaço de papel caindo no ar (modelo inicial para folhas, sementes,...)</a:t>
            </a:r>
          </a:p>
          <a:p>
            <a:pPr marL="800100" lvl="1" indent="-342900" eaLnBrk="1" hangingPunct="1">
              <a:defRPr/>
            </a:pPr>
            <a:r>
              <a:rPr lang="pt-BR" sz="1800" dirty="0">
                <a:latin typeface="+mj-lt"/>
              </a:rPr>
              <a:t>2. “Cara ou coroa”: como se passa do determinismo clássico ao probabilístico (50% de chance)</a:t>
            </a:r>
          </a:p>
          <a:p>
            <a:pPr marL="800100" lvl="1" indent="-342900" eaLnBrk="1" hangingPunct="1">
              <a:defRPr/>
            </a:pPr>
            <a:r>
              <a:rPr lang="pt-BR" sz="1800" dirty="0">
                <a:latin typeface="+mj-lt"/>
              </a:rPr>
              <a:t>3. Experimentos e estratégias para o </a:t>
            </a:r>
            <a:r>
              <a:rPr lang="pt-BR" sz="1800" dirty="0" err="1">
                <a:latin typeface="+mj-lt"/>
              </a:rPr>
              <a:t>Metromóvel</a:t>
            </a:r>
            <a:r>
              <a:rPr lang="pt-BR" sz="1800" dirty="0">
                <a:latin typeface="+mj-lt"/>
              </a:rPr>
              <a:t>: o ato de medir na educação científica e em atividades de divulgação da ciência. </a:t>
            </a:r>
            <a:r>
              <a:rPr lang="pt-BR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A816FB6-BF96-4F1A-B0BB-36CBE953AF7B}"/>
              </a:ext>
            </a:extLst>
          </p:cNvPr>
          <p:cNvSpPr/>
          <p:nvPr/>
        </p:nvSpPr>
        <p:spPr>
          <a:xfrm>
            <a:off x="0" y="5486400"/>
            <a:ext cx="89154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Orientação em andamento</a:t>
            </a:r>
          </a:p>
          <a:p>
            <a:pPr eaLnBrk="1" hangingPunct="1">
              <a:defRPr/>
            </a:pPr>
            <a:r>
              <a:rPr lang="pt-BR" sz="2000" dirty="0"/>
              <a:t>Fábio dos Santos Freitas (eclipse de Sobral)</a:t>
            </a:r>
            <a:endParaRPr lang="en-US" sz="2000" dirty="0"/>
          </a:p>
          <a:p>
            <a:pPr eaLnBrk="1" hangingPunct="1"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Orientações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concluídas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eaLnBrk="1" hangingPunct="1">
              <a:defRPr/>
            </a:pPr>
            <a:r>
              <a:rPr lang="pt-BR" sz="2000" dirty="0" err="1"/>
              <a:t>Layla</a:t>
            </a:r>
            <a:r>
              <a:rPr lang="pt-BR" sz="2000" dirty="0"/>
              <a:t> Costa da Silva (2018, com Jorge Sá Martins)</a:t>
            </a:r>
          </a:p>
        </p:txBody>
      </p:sp>
      <p:sp>
        <p:nvSpPr>
          <p:cNvPr id="11" name="Retângulo de cantos arredondados 10">
            <a:extLst>
              <a:ext uri="{FF2B5EF4-FFF2-40B4-BE49-F238E27FC236}">
                <a16:creationId xmlns:a16="http://schemas.microsoft.com/office/drawing/2014/main" id="{C292F4A1-7F93-4F16-A2B1-6859DC23FD3A}"/>
              </a:ext>
            </a:extLst>
          </p:cNvPr>
          <p:cNvSpPr/>
          <p:nvPr/>
        </p:nvSpPr>
        <p:spPr>
          <a:xfrm>
            <a:off x="5410200" y="60198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chemeClr val="accent6"/>
                </a:solidFill>
              </a:rPr>
              <a:t>ildeucastro@gmail.com</a:t>
            </a:r>
            <a:endParaRPr lang="pt-BR" i="1" dirty="0">
              <a:solidFill>
                <a:schemeClr val="accent6"/>
              </a:solidFill>
              <a:hlinkClick r:id="rId3"/>
            </a:endParaRPr>
          </a:p>
        </p:txBody>
      </p:sp>
      <p:pic>
        <p:nvPicPr>
          <p:cNvPr id="31753" name="Imagem 3" descr="ildeu.jpg">
            <a:extLst>
              <a:ext uri="{FF2B5EF4-FFF2-40B4-BE49-F238E27FC236}">
                <a16:creationId xmlns:a16="http://schemas.microsoft.com/office/drawing/2014/main" id="{7CFA1796-D0D7-4BAD-90B5-2F87E1D06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1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762C3C6E-5510-4D2A-8AA0-3A4885CE8224}"/>
              </a:ext>
            </a:extLst>
          </p:cNvPr>
          <p:cNvSpPr/>
          <p:nvPr/>
        </p:nvSpPr>
        <p:spPr>
          <a:xfrm>
            <a:off x="838200" y="1524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Alexandre Carlos </a:t>
            </a:r>
            <a:r>
              <a:rPr lang="pt-BR" sz="3600" b="1" dirty="0" err="1"/>
              <a:t>Tort</a:t>
            </a:r>
            <a:endParaRPr lang="pt-BR" sz="3600" b="1" dirty="0"/>
          </a:p>
        </p:txBody>
      </p:sp>
      <p:pic>
        <p:nvPicPr>
          <p:cNvPr id="49155" name="Imagem 3" descr="Alexandre-Carlos-Tort-122x183.jpg">
            <a:extLst>
              <a:ext uri="{FF2B5EF4-FFF2-40B4-BE49-F238E27FC236}">
                <a16:creationId xmlns:a16="http://schemas.microsoft.com/office/drawing/2014/main" id="{9DC4256A-5A83-424E-A314-9AA02CA72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8382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de cantos arredondados 6">
            <a:extLst>
              <a:ext uri="{FF2B5EF4-FFF2-40B4-BE49-F238E27FC236}">
                <a16:creationId xmlns:a16="http://schemas.microsoft.com/office/drawing/2014/main" id="{61F3A5E4-9799-45E3-8DB5-9D5364DF75C6}"/>
              </a:ext>
            </a:extLst>
          </p:cNvPr>
          <p:cNvSpPr/>
          <p:nvPr/>
        </p:nvSpPr>
        <p:spPr>
          <a:xfrm>
            <a:off x="5410200" y="60960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chemeClr val="accent6"/>
                </a:solidFill>
              </a:rPr>
              <a:t>tort@if.ufrj.br</a:t>
            </a:r>
            <a:endParaRPr lang="en-US" i="1" dirty="0">
              <a:solidFill>
                <a:schemeClr val="accent6"/>
              </a:solidFill>
            </a:endParaRPr>
          </a:p>
        </p:txBody>
      </p:sp>
      <p:pic>
        <p:nvPicPr>
          <p:cNvPr id="49157" name="Picture 6">
            <a:extLst>
              <a:ext uri="{FF2B5EF4-FFF2-40B4-BE49-F238E27FC236}">
                <a16:creationId xmlns:a16="http://schemas.microsoft.com/office/drawing/2014/main" id="{7425BB4F-23A5-4B66-8911-C3AFEFFB2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38200"/>
            <a:ext cx="2400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CaixaDeTexto 6">
            <a:extLst>
              <a:ext uri="{FF2B5EF4-FFF2-40B4-BE49-F238E27FC236}">
                <a16:creationId xmlns:a16="http://schemas.microsoft.com/office/drawing/2014/main" id="{FB3AA431-80B0-49E1-B0D6-FD37435F6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487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000" b="1">
                <a:solidFill>
                  <a:srgbClr val="FF0000"/>
                </a:solidFill>
              </a:rPr>
              <a:t>Temas de interesse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FD56C0-48E1-4703-86A2-FEACF9DEBF51}"/>
              </a:ext>
            </a:extLst>
          </p:cNvPr>
          <p:cNvSpPr txBox="1"/>
          <p:nvPr/>
        </p:nvSpPr>
        <p:spPr>
          <a:xfrm>
            <a:off x="5137" y="3886200"/>
            <a:ext cx="91440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Orientações concluídas recentemente</a:t>
            </a:r>
          </a:p>
          <a:p>
            <a:pPr indent="-182880" eaLnBrk="1" hangingPunct="1">
              <a:defRPr/>
            </a:pPr>
            <a:r>
              <a:rPr lang="en-US" sz="2000" dirty="0" err="1"/>
              <a:t>Vinícius</a:t>
            </a:r>
            <a:r>
              <a:rPr lang="en-US" sz="2000" dirty="0"/>
              <a:t> Rafael </a:t>
            </a:r>
            <a:r>
              <a:rPr lang="en-US" sz="2000" dirty="0" err="1"/>
              <a:t>Peçanha</a:t>
            </a:r>
            <a:r>
              <a:rPr lang="en-US" sz="2000" dirty="0"/>
              <a:t> da Rocha: </a:t>
            </a:r>
            <a:r>
              <a:rPr lang="en-US" sz="2000" dirty="0" err="1"/>
              <a:t>Redescobrindo</a:t>
            </a:r>
            <a:r>
              <a:rPr lang="en-US" sz="2000" dirty="0"/>
              <a:t> a lei </a:t>
            </a:r>
            <a:r>
              <a:rPr lang="en-US" sz="2000" dirty="0" err="1"/>
              <a:t>empírica</a:t>
            </a:r>
            <a:r>
              <a:rPr lang="en-US" sz="2000" dirty="0"/>
              <a:t> de Hubble no </a:t>
            </a:r>
            <a:r>
              <a:rPr lang="en-US" sz="2000" dirty="0" err="1"/>
              <a:t>ensino</a:t>
            </a:r>
            <a:r>
              <a:rPr lang="en-US" sz="2000" dirty="0"/>
              <a:t> </a:t>
            </a:r>
            <a:r>
              <a:rPr lang="en-US" sz="2000" dirty="0" err="1"/>
              <a:t>médio</a:t>
            </a:r>
            <a:r>
              <a:rPr lang="en-US" sz="2000" dirty="0"/>
              <a:t>, 2018</a:t>
            </a:r>
          </a:p>
          <a:p>
            <a:pPr indent="-182880" eaLnBrk="1" hangingPunct="1">
              <a:defRPr/>
            </a:pPr>
            <a:r>
              <a:rPr lang="en-US" sz="2000" dirty="0"/>
              <a:t>Marcelo </a:t>
            </a:r>
            <a:r>
              <a:rPr lang="en-US" sz="2000" dirty="0" err="1"/>
              <a:t>França</a:t>
            </a:r>
            <a:r>
              <a:rPr lang="en-US" sz="2000" dirty="0"/>
              <a:t>: </a:t>
            </a:r>
            <a:r>
              <a:rPr lang="en-US" sz="2000" dirty="0" err="1"/>
              <a:t>Simulações</a:t>
            </a:r>
            <a:r>
              <a:rPr lang="en-US" sz="2000" dirty="0"/>
              <a:t> com o </a:t>
            </a:r>
            <a:r>
              <a:rPr lang="en-US" sz="2000" dirty="0" err="1"/>
              <a:t>Modellus</a:t>
            </a:r>
            <a:r>
              <a:rPr lang="en-US" sz="2000" dirty="0"/>
              <a:t> e o Tracker no </a:t>
            </a:r>
            <a:r>
              <a:rPr lang="en-US" sz="2000" dirty="0" err="1"/>
              <a:t>ensino</a:t>
            </a:r>
            <a:r>
              <a:rPr lang="en-US" sz="2000" dirty="0"/>
              <a:t> </a:t>
            </a:r>
            <a:r>
              <a:rPr lang="en-US" sz="2000" dirty="0" err="1"/>
              <a:t>médio</a:t>
            </a:r>
            <a:r>
              <a:rPr lang="en-US" sz="2000" dirty="0"/>
              <a:t>, 2019</a:t>
            </a:r>
          </a:p>
          <a:p>
            <a:pPr indent="-182880" eaLnBrk="1" hangingPunct="1">
              <a:defRPr/>
            </a:pPr>
            <a:r>
              <a:rPr lang="pt-BR" sz="2000" dirty="0"/>
              <a:t>Angelo </a:t>
            </a:r>
            <a:r>
              <a:rPr lang="pt-BR" sz="2000" dirty="0" err="1"/>
              <a:t>Araujo</a:t>
            </a:r>
            <a:r>
              <a:rPr lang="pt-BR" sz="2000" dirty="0"/>
              <a:t> de Carvalho Os conceitos físicos na mobilidade urbana: Construção de protótipo de cadeiras de rodas elétricas e uso de rampas de acessibilidade, 2020 (com Sidnei </a:t>
            </a:r>
            <a:r>
              <a:rPr lang="pt-BR" sz="2000" dirty="0" err="1"/>
              <a:t>Percia</a:t>
            </a:r>
            <a:r>
              <a:rPr lang="pt-BR" sz="2000" dirty="0"/>
              <a:t>)</a:t>
            </a:r>
          </a:p>
          <a:p>
            <a:pPr indent="-182880" eaLnBrk="1" hangingPunct="1">
              <a:defRPr/>
            </a:pPr>
            <a:endParaRPr lang="en-US" sz="2000" dirty="0"/>
          </a:p>
        </p:txBody>
      </p:sp>
      <p:pic>
        <p:nvPicPr>
          <p:cNvPr id="49160" name="Picture 8">
            <a:extLst>
              <a:ext uri="{FF2B5EF4-FFF2-40B4-BE49-F238E27FC236}">
                <a16:creationId xmlns:a16="http://schemas.microsoft.com/office/drawing/2014/main" id="{50B0C04F-1E6C-47E3-A6AA-607AA5AC9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95475"/>
            <a:ext cx="44577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466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de cantos arredondados 31">
            <a:extLst>
              <a:ext uri="{FF2B5EF4-FFF2-40B4-BE49-F238E27FC236}">
                <a16:creationId xmlns:a16="http://schemas.microsoft.com/office/drawing/2014/main" id="{F0FBD221-E80F-4078-85B8-A07D2E8C07B9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Reinaldo de Melo e Souza</a:t>
            </a:r>
          </a:p>
        </p:txBody>
      </p:sp>
      <p:pic>
        <p:nvPicPr>
          <p:cNvPr id="16386" name="Imagem 1">
            <a:extLst>
              <a:ext uri="{FF2B5EF4-FFF2-40B4-BE49-F238E27FC236}">
                <a16:creationId xmlns:a16="http://schemas.microsoft.com/office/drawing/2014/main" id="{AF2DE23B-6745-40DF-BD2F-7A56D4EB4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74750"/>
            <a:ext cx="209708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2854BDD9-8427-4BBD-A11E-36F8ED995A07}"/>
              </a:ext>
            </a:extLst>
          </p:cNvPr>
          <p:cNvSpPr txBox="1"/>
          <p:nvPr/>
        </p:nvSpPr>
        <p:spPr>
          <a:xfrm>
            <a:off x="4763" y="3884613"/>
            <a:ext cx="6781800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Orientações</a:t>
            </a:r>
          </a:p>
          <a:p>
            <a:pPr eaLnBrk="1" hangingPunct="1">
              <a:defRPr/>
            </a:pPr>
            <a:r>
              <a:rPr lang="pt-BR" sz="2000" i="1" dirty="0"/>
              <a:t>Pedro Terra (com Carlos Farina). </a:t>
            </a:r>
            <a:r>
              <a:rPr lang="en-US" sz="2000" dirty="0" err="1"/>
              <a:t>Alguns</a:t>
            </a:r>
            <a:r>
              <a:rPr lang="en-US" sz="2000" dirty="0"/>
              <a:t> </a:t>
            </a:r>
            <a:r>
              <a:rPr lang="en-US" sz="2000" dirty="0" err="1"/>
              <a:t>problemas</a:t>
            </a:r>
            <a:r>
              <a:rPr lang="en-US" sz="2000" dirty="0"/>
              <a:t> </a:t>
            </a:r>
            <a:r>
              <a:rPr lang="en-US" sz="2000" dirty="0" err="1"/>
              <a:t>instigantes</a:t>
            </a:r>
            <a:r>
              <a:rPr lang="en-US" sz="2000" dirty="0"/>
              <a:t> de </a:t>
            </a:r>
            <a:r>
              <a:rPr lang="en-US" sz="2000" dirty="0" err="1"/>
              <a:t>mecânica</a:t>
            </a:r>
            <a:r>
              <a:rPr lang="en-US" sz="2000" dirty="0"/>
              <a:t>: das </a:t>
            </a:r>
            <a:r>
              <a:rPr lang="en-US" sz="2000" dirty="0" err="1"/>
              <a:t>tautócronas</a:t>
            </a:r>
            <a:r>
              <a:rPr lang="en-US" sz="2000" dirty="0"/>
              <a:t> à </a:t>
            </a:r>
            <a:r>
              <a:rPr lang="en-US" sz="2000" dirty="0" err="1"/>
              <a:t>montanha-russa</a:t>
            </a:r>
            <a:r>
              <a:rPr lang="en-US" sz="2000" dirty="0"/>
              <a:t> </a:t>
            </a:r>
            <a:r>
              <a:rPr lang="en-US" sz="2000" dirty="0" err="1"/>
              <a:t>caipira</a:t>
            </a:r>
            <a:r>
              <a:rPr lang="en-US" sz="2000" i="1" dirty="0"/>
              <a:t>. </a:t>
            </a:r>
            <a:r>
              <a:rPr lang="en-US" sz="2000" dirty="0"/>
              <a:t>2016</a:t>
            </a:r>
            <a:endParaRPr lang="pt-BR" sz="2000" dirty="0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85EEBE8A-03E7-413C-91B4-23B6C8B7ACA8}"/>
              </a:ext>
            </a:extLst>
          </p:cNvPr>
          <p:cNvSpPr/>
          <p:nvPr/>
        </p:nvSpPr>
        <p:spPr>
          <a:xfrm>
            <a:off x="0" y="5248275"/>
            <a:ext cx="9144000" cy="12922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Orientações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em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andamento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pt-BR" sz="1800" i="1" dirty="0"/>
              <a:t>Bruno Cezar Leandro Gimenez</a:t>
            </a:r>
            <a:r>
              <a:rPr lang="pt-BR" sz="1800" dirty="0"/>
              <a:t> (2019).</a:t>
            </a:r>
            <a:r>
              <a:rPr lang="pt-BR" sz="1800" i="1" dirty="0"/>
              <a:t> </a:t>
            </a:r>
            <a:r>
              <a:rPr lang="pt-BR" sz="1800" dirty="0"/>
              <a:t>Princípio de Fermat na conexão ótica geométrica-ondulatória no ensino médio  </a:t>
            </a:r>
            <a:r>
              <a:rPr lang="pt-BR" sz="1800" i="1" dirty="0"/>
              <a:t>com Carlos Farina</a:t>
            </a:r>
          </a:p>
          <a:p>
            <a:pPr eaLnBrk="1" hangingPunct="1">
              <a:defRPr/>
            </a:pPr>
            <a:endParaRPr lang="pt-BR" sz="1800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CF3C270-F29A-4ECE-8768-96EE467BA9F3}"/>
              </a:ext>
            </a:extLst>
          </p:cNvPr>
          <p:cNvSpPr txBox="1"/>
          <p:nvPr/>
        </p:nvSpPr>
        <p:spPr>
          <a:xfrm>
            <a:off x="152400" y="1200150"/>
            <a:ext cx="6096000" cy="2027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Tópicos de interesse: </a:t>
            </a:r>
          </a:p>
          <a:p>
            <a:pPr eaLnBrk="1" hangingPunct="1">
              <a:defRPr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800" dirty="0"/>
              <a:t>Problemas desafiadores como motivação no ensino.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800" dirty="0"/>
              <a:t>Como adaptar discussões avançadas para, com pouca discussão técnica, torná-los acessível no ensino médio?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59">
            <a:extLst>
              <a:ext uri="{FF2B5EF4-FFF2-40B4-BE49-F238E27FC236}">
                <a16:creationId xmlns:a16="http://schemas.microsoft.com/office/drawing/2014/main" id="{AAAED234-B3C0-468F-A9B2-1B088EEAD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263" y="2605088"/>
            <a:ext cx="3175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17410" name="Shape 60">
            <a:extLst>
              <a:ext uri="{FF2B5EF4-FFF2-40B4-BE49-F238E27FC236}">
                <a16:creationId xmlns:a16="http://schemas.microsoft.com/office/drawing/2014/main" id="{DB5FD0F4-7E0A-4B34-A93D-13C3131F2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2605088"/>
            <a:ext cx="3175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72" name="Shape 72">
            <a:extLst>
              <a:ext uri="{FF2B5EF4-FFF2-40B4-BE49-F238E27FC236}">
                <a16:creationId xmlns:a16="http://schemas.microsoft.com/office/drawing/2014/main" id="{F75A8E4A-713A-4610-9853-920E2C790376}"/>
              </a:ext>
            </a:extLst>
          </p:cNvPr>
          <p:cNvSpPr/>
          <p:nvPr/>
        </p:nvSpPr>
        <p:spPr>
          <a:xfrm flipH="1" flipV="1">
            <a:off x="76200" y="4668838"/>
            <a:ext cx="8834438" cy="34925"/>
          </a:xfrm>
          <a:prstGeom prst="line">
            <a:avLst/>
          </a:prstGeom>
          <a:ln w="5715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eaLnBrk="1" hangingPunct="1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4" name="Shape 74">
            <a:extLst>
              <a:ext uri="{FF2B5EF4-FFF2-40B4-BE49-F238E27FC236}">
                <a16:creationId xmlns:a16="http://schemas.microsoft.com/office/drawing/2014/main" id="{6D31E560-C77F-4BE8-87B1-EBC0BC90A30A}"/>
              </a:ext>
            </a:extLst>
          </p:cNvPr>
          <p:cNvSpPr/>
          <p:nvPr/>
        </p:nvSpPr>
        <p:spPr>
          <a:xfrm>
            <a:off x="3738563" y="3116263"/>
            <a:ext cx="5091112" cy="101600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marL="285750" indent="-285750" algn="just">
              <a:buSzPct val="100000"/>
              <a:buFont typeface="Arial"/>
              <a:buChar char="•"/>
            </a:lvl1pPr>
          </a:lstStyle>
          <a:p>
            <a:pPr eaLnBrk="1" hangingPunct="1">
              <a:defRPr/>
            </a:pPr>
            <a:r>
              <a:rPr lang="pt-BR" sz="2000">
                <a:latin typeface="+mj-lt"/>
              </a:rPr>
              <a:t>Fenômenos motivantes que, quando adaptada a matemática, podem provocar discussões interessantes no ensino médio. </a:t>
            </a:r>
            <a:endParaRPr sz="2000">
              <a:latin typeface="+mj-lt"/>
            </a:endParaRPr>
          </a:p>
        </p:txBody>
      </p:sp>
      <p:sp>
        <p:nvSpPr>
          <p:cNvPr id="23" name="Retângulo de cantos arredondados 22">
            <a:extLst>
              <a:ext uri="{FF2B5EF4-FFF2-40B4-BE49-F238E27FC236}">
                <a16:creationId xmlns:a16="http://schemas.microsoft.com/office/drawing/2014/main" id="{62FF2231-D781-4506-B2ED-8953C2DA3327}"/>
              </a:ext>
            </a:extLst>
          </p:cNvPr>
          <p:cNvSpPr/>
          <p:nvPr/>
        </p:nvSpPr>
        <p:spPr>
          <a:xfrm>
            <a:off x="914400" y="1524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Reinaldo de Melo e Souza</a:t>
            </a:r>
          </a:p>
        </p:txBody>
      </p:sp>
      <p:sp>
        <p:nvSpPr>
          <p:cNvPr id="17414" name="Shape 59">
            <a:extLst>
              <a:ext uri="{FF2B5EF4-FFF2-40B4-BE49-F238E27FC236}">
                <a16:creationId xmlns:a16="http://schemas.microsoft.com/office/drawing/2014/main" id="{FA04D797-E2A2-4082-A985-1BE04464C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263" y="2605088"/>
            <a:ext cx="3175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>
                <a:solidFill>
                  <a:srgbClr val="FFFFFF"/>
                </a:solidFill>
              </a:rPr>
              <a:t>+</a:t>
            </a:r>
          </a:p>
        </p:txBody>
      </p:sp>
      <p:pic>
        <p:nvPicPr>
          <p:cNvPr id="17415" name="Imagem 2" descr="Uma imagem contendo gráfico, desenho&#10;&#10;Descrição gerada automaticamente">
            <a:extLst>
              <a:ext uri="{FF2B5EF4-FFF2-40B4-BE49-F238E27FC236}">
                <a16:creationId xmlns:a16="http://schemas.microsoft.com/office/drawing/2014/main" id="{AC34B563-1CB8-457A-9F0F-8330866DD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62538"/>
            <a:ext cx="3794125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Shape 66">
            <a:extLst>
              <a:ext uri="{FF2B5EF4-FFF2-40B4-BE49-F238E27FC236}">
                <a16:creationId xmlns:a16="http://schemas.microsoft.com/office/drawing/2014/main" id="{44FFE475-4BE8-4A6B-A1DE-708F09C6B49B}"/>
              </a:ext>
            </a:extLst>
          </p:cNvPr>
          <p:cNvSpPr/>
          <p:nvPr/>
        </p:nvSpPr>
        <p:spPr>
          <a:xfrm>
            <a:off x="609600" y="6186488"/>
            <a:ext cx="2965450" cy="40005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just" eaLnBrk="1" hangingPunct="1">
              <a:buSzPct val="100000"/>
              <a:defRPr/>
            </a:pPr>
            <a:r>
              <a:rPr lang="pt-BR" sz="2000" b="1">
                <a:latin typeface="+mj-lt"/>
              </a:rPr>
              <a:t>Infinitas tautócronas</a:t>
            </a:r>
            <a:endParaRPr sz="2000" b="1">
              <a:latin typeface="+mj-lt"/>
            </a:endParaRPr>
          </a:p>
        </p:txBody>
      </p:sp>
      <p:pic>
        <p:nvPicPr>
          <p:cNvPr id="17417" name="Picture 2" descr="Rare reflection rainbow over Michigan | Today's Image | EarthSky">
            <a:extLst>
              <a:ext uri="{FF2B5EF4-FFF2-40B4-BE49-F238E27FC236}">
                <a16:creationId xmlns:a16="http://schemas.microsoft.com/office/drawing/2014/main" id="{8D04F24C-EEA3-441A-8948-7C18D1B8C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127125"/>
            <a:ext cx="20891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4" descr="Miragem - Brasil Escola">
            <a:extLst>
              <a:ext uri="{FF2B5EF4-FFF2-40B4-BE49-F238E27FC236}">
                <a16:creationId xmlns:a16="http://schemas.microsoft.com/office/drawing/2014/main" id="{DE6CF516-64EC-4F89-B028-03F0717E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3054350"/>
            <a:ext cx="209073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6" descr="Daruma Sunset: The lucky sunset (Mirage of setting sun)｜Highlights｜VISIT  KOCHI JAPAN">
            <a:extLst>
              <a:ext uri="{FF2B5EF4-FFF2-40B4-BE49-F238E27FC236}">
                <a16:creationId xmlns:a16="http://schemas.microsoft.com/office/drawing/2014/main" id="{69BD4FCA-693A-4086-9A9C-BDB5A030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400175"/>
            <a:ext cx="2420937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hape 74">
            <a:extLst>
              <a:ext uri="{FF2B5EF4-FFF2-40B4-BE49-F238E27FC236}">
                <a16:creationId xmlns:a16="http://schemas.microsoft.com/office/drawing/2014/main" id="{D4E81662-1E60-4EFA-81AC-805014223C33}"/>
              </a:ext>
            </a:extLst>
          </p:cNvPr>
          <p:cNvSpPr/>
          <p:nvPr/>
        </p:nvSpPr>
        <p:spPr>
          <a:xfrm>
            <a:off x="4008438" y="5276850"/>
            <a:ext cx="5091112" cy="13239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marL="285750" indent="-285750" algn="just">
              <a:buSzPct val="100000"/>
              <a:buFont typeface="Arial"/>
              <a:buChar char="•"/>
            </a:lvl1pPr>
          </a:lstStyle>
          <a:p>
            <a:pPr marL="0" indent="0" eaLnBrk="1" hangingPunct="1">
              <a:buFont typeface="Arial"/>
              <a:buNone/>
              <a:defRPr/>
            </a:pPr>
            <a:r>
              <a:rPr sz="2000">
                <a:latin typeface="+mj-lt"/>
              </a:rPr>
              <a:t>Diversos problemas simples (e não tão simples) envolvendo apenas física newtoniana podem ter resultados surpreendentes e motivadores para uma turma de ensino médio.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aixaDeTexto 10">
            <a:extLst>
              <a:ext uri="{FF2B5EF4-FFF2-40B4-BE49-F238E27FC236}">
                <a16:creationId xmlns:a16="http://schemas.microsoft.com/office/drawing/2014/main" id="{6CB37C5A-B6C7-4271-9302-733FC7A45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03350"/>
            <a:ext cx="849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pt-BR" altLang="pt-BR" sz="2000"/>
              <a:t>A evolução livre de um corpo rígido pode ser descrita geometricamente!</a:t>
            </a:r>
          </a:p>
        </p:txBody>
      </p:sp>
      <p:grpSp>
        <p:nvGrpSpPr>
          <p:cNvPr id="18434" name="Grupo 32">
            <a:extLst>
              <a:ext uri="{FF2B5EF4-FFF2-40B4-BE49-F238E27FC236}">
                <a16:creationId xmlns:a16="http://schemas.microsoft.com/office/drawing/2014/main" id="{CA400C28-FF2A-41C1-AE6D-7ED5DADA0DA7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2362200"/>
            <a:ext cx="2973388" cy="1243013"/>
            <a:chOff x="860794" y="1934717"/>
            <a:chExt cx="2973980" cy="1243028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2548F034-E0C8-45BF-B577-E661CF69AB11}"/>
                </a:ext>
              </a:extLst>
            </p:cNvPr>
            <p:cNvSpPr/>
            <p:nvPr/>
          </p:nvSpPr>
          <p:spPr>
            <a:xfrm>
              <a:off x="860794" y="2095057"/>
              <a:ext cx="485872" cy="887423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18455" name="Picture 5">
              <a:extLst>
                <a:ext uri="{FF2B5EF4-FFF2-40B4-BE49-F238E27FC236}">
                  <a16:creationId xmlns:a16="http://schemas.microsoft.com/office/drawing/2014/main" id="{1302BA4D-DF2D-469E-849E-68FF0B5D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673" y="1934717"/>
              <a:ext cx="2367101" cy="416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6" name="Picture 6">
              <a:extLst>
                <a:ext uri="{FF2B5EF4-FFF2-40B4-BE49-F238E27FC236}">
                  <a16:creationId xmlns:a16="http://schemas.microsoft.com/office/drawing/2014/main" id="{A7C47C9A-E01E-4835-B5A6-0AFF3BE4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673" y="2538483"/>
              <a:ext cx="2035707" cy="63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5" name="Rectangle 7">
            <a:extLst>
              <a:ext uri="{FF2B5EF4-FFF2-40B4-BE49-F238E27FC236}">
                <a16:creationId xmlns:a16="http://schemas.microsoft.com/office/drawing/2014/main" id="{41D97F04-5B07-4B06-9385-2F6E0EACA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981200"/>
            <a:ext cx="3124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000" b="1">
                <a:solidFill>
                  <a:srgbClr val="008000"/>
                </a:solidFill>
              </a:rPr>
              <a:t>intersecção de uma esfera com um elipsóide.</a:t>
            </a:r>
          </a:p>
        </p:txBody>
      </p:sp>
      <p:grpSp>
        <p:nvGrpSpPr>
          <p:cNvPr id="18436" name="Grupo 33">
            <a:extLst>
              <a:ext uri="{FF2B5EF4-FFF2-40B4-BE49-F238E27FC236}">
                <a16:creationId xmlns:a16="http://schemas.microsoft.com/office/drawing/2014/main" id="{575989C2-CF98-46A3-AD2C-A79D984108B6}"/>
              </a:ext>
            </a:extLst>
          </p:cNvPr>
          <p:cNvGrpSpPr>
            <a:grpSpLocks/>
          </p:cNvGrpSpPr>
          <p:nvPr/>
        </p:nvGrpSpPr>
        <p:grpSpPr bwMode="auto">
          <a:xfrm>
            <a:off x="3473450" y="1905000"/>
            <a:ext cx="3613150" cy="1979613"/>
            <a:chOff x="4013949" y="2071710"/>
            <a:chExt cx="3613190" cy="197901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683F865-2812-4965-BAA0-9E5AADCF4CDB}"/>
                </a:ext>
              </a:extLst>
            </p:cNvPr>
            <p:cNvCxnSpPr/>
            <p:nvPr/>
          </p:nvCxnSpPr>
          <p:spPr>
            <a:xfrm flipV="1">
              <a:off x="5457003" y="2073298"/>
              <a:ext cx="0" cy="19774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F035ACA-7316-4E9B-9891-41EB93EB8E72}"/>
                </a:ext>
              </a:extLst>
            </p:cNvPr>
            <p:cNvCxnSpPr/>
            <p:nvPr/>
          </p:nvCxnSpPr>
          <p:spPr>
            <a:xfrm>
              <a:off x="4013949" y="3123906"/>
              <a:ext cx="32448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450" name="TextBox 10">
              <a:extLst>
                <a:ext uri="{FF2B5EF4-FFF2-40B4-BE49-F238E27FC236}">
                  <a16:creationId xmlns:a16="http://schemas.microsoft.com/office/drawing/2014/main" id="{AFF7D7A1-C95A-45FA-AE5E-9FBCA2883D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7936" y="2878094"/>
              <a:ext cx="2992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2400" i="1"/>
                <a:t>Z</a:t>
              </a:r>
            </a:p>
          </p:txBody>
        </p:sp>
        <p:sp>
          <p:nvSpPr>
            <p:cNvPr id="18451" name="TextBox 11">
              <a:extLst>
                <a:ext uri="{FF2B5EF4-FFF2-40B4-BE49-F238E27FC236}">
                  <a16:creationId xmlns:a16="http://schemas.microsoft.com/office/drawing/2014/main" id="{3758F051-70E2-4D36-B10C-381965AC7E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5563" y="2071710"/>
              <a:ext cx="2992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2400" i="1"/>
                <a:t>X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29B0A2-06E2-459C-9B05-C661B58EFEC0}"/>
                </a:ext>
              </a:extLst>
            </p:cNvPr>
            <p:cNvSpPr/>
            <p:nvPr/>
          </p:nvSpPr>
          <p:spPr>
            <a:xfrm>
              <a:off x="4188576" y="2860460"/>
              <a:ext cx="2592417" cy="504673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FAA780-687E-4EDE-B025-B998FC256299}"/>
                </a:ext>
              </a:extLst>
            </p:cNvPr>
            <p:cNvSpPr/>
            <p:nvPr/>
          </p:nvSpPr>
          <p:spPr>
            <a:xfrm>
              <a:off x="4425117" y="2428790"/>
              <a:ext cx="2046310" cy="142355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18437" name="CaixaDeTexto 3">
            <a:extLst>
              <a:ext uri="{FF2B5EF4-FFF2-40B4-BE49-F238E27FC236}">
                <a16:creationId xmlns:a16="http://schemas.microsoft.com/office/drawing/2014/main" id="{8AB16606-1698-4557-9CF1-1908E2AFE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990600"/>
            <a:ext cx="749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/>
              <a:t>Projetos em ensino de Física de corpos rígidos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21D1EC-320A-4FE6-A5A2-AF57FDC7CE7D}"/>
              </a:ext>
            </a:extLst>
          </p:cNvPr>
          <p:cNvCxnSpPr/>
          <p:nvPr/>
        </p:nvCxnSpPr>
        <p:spPr>
          <a:xfrm>
            <a:off x="119063" y="4229100"/>
            <a:ext cx="8701087" cy="0"/>
          </a:xfrm>
          <a:prstGeom prst="line">
            <a:avLst/>
          </a:prstGeom>
          <a:ln w="57150" cmpd="thinThick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39" name="CaixaDeTexto 10">
            <a:extLst>
              <a:ext uri="{FF2B5EF4-FFF2-40B4-BE49-F238E27FC236}">
                <a16:creationId xmlns:a16="http://schemas.microsoft.com/office/drawing/2014/main" id="{B1A6A392-23B3-4099-8738-A603EBD02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4275138"/>
            <a:ext cx="3921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pt-BR" altLang="pt-BR" sz="2000"/>
              <a:t>Esta construção é útil mesmo em alguns casos não isolados.</a:t>
            </a: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/>
              <a:t>Ex. Presença de atrito 	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7AD632-5585-4777-93EC-3FB4A668612D}"/>
              </a:ext>
            </a:extLst>
          </p:cNvPr>
          <p:cNvCxnSpPr/>
          <p:nvPr/>
        </p:nvCxnSpPr>
        <p:spPr>
          <a:xfrm>
            <a:off x="4267200" y="4381500"/>
            <a:ext cx="0" cy="2266950"/>
          </a:xfrm>
          <a:prstGeom prst="line">
            <a:avLst/>
          </a:prstGeom>
          <a:ln w="57150" cmpd="thinThick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441" name="Grupo 34">
            <a:extLst>
              <a:ext uri="{FF2B5EF4-FFF2-40B4-BE49-F238E27FC236}">
                <a16:creationId xmlns:a16="http://schemas.microsoft.com/office/drawing/2014/main" id="{6BCB06B4-7B3F-40A2-9236-C2D616EC64EF}"/>
              </a:ext>
            </a:extLst>
          </p:cNvPr>
          <p:cNvGrpSpPr>
            <a:grpSpLocks/>
          </p:cNvGrpSpPr>
          <p:nvPr/>
        </p:nvGrpSpPr>
        <p:grpSpPr bwMode="auto">
          <a:xfrm>
            <a:off x="1069975" y="5410200"/>
            <a:ext cx="2282825" cy="1262063"/>
            <a:chOff x="938110" y="5234594"/>
            <a:chExt cx="2282851" cy="1261517"/>
          </a:xfrm>
        </p:grpSpPr>
        <p:pic>
          <p:nvPicPr>
            <p:cNvPr id="18446" name="Content Placeholder 3" descr="520px-Explorer1.jpg">
              <a:extLst>
                <a:ext uri="{FF2B5EF4-FFF2-40B4-BE49-F238E27FC236}">
                  <a16:creationId xmlns:a16="http://schemas.microsoft.com/office/drawing/2014/main" id="{0B077BA9-8B79-4570-8BE1-0D57B72F3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0" b="7060"/>
            <a:stretch>
              <a:fillRect/>
            </a:stretch>
          </p:blipFill>
          <p:spPr bwMode="auto">
            <a:xfrm>
              <a:off x="938110" y="5234594"/>
              <a:ext cx="2282851" cy="1255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7" name="TextBox 24">
              <a:extLst>
                <a:ext uri="{FF2B5EF4-FFF2-40B4-BE49-F238E27FC236}">
                  <a16:creationId xmlns:a16="http://schemas.microsoft.com/office/drawing/2014/main" id="{D1ECF5AB-7BCB-4E2A-8069-E24544D4ED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3059" y="6096001"/>
              <a:ext cx="126032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2000">
                  <a:solidFill>
                    <a:schemeClr val="bg1"/>
                  </a:solidFill>
                </a:rPr>
                <a:t>Explorer I</a:t>
              </a:r>
            </a:p>
          </p:txBody>
        </p:sp>
      </p:grpSp>
      <p:sp>
        <p:nvSpPr>
          <p:cNvPr id="18442" name="CaixaDeTexto 10">
            <a:extLst>
              <a:ext uri="{FF2B5EF4-FFF2-40B4-BE49-F238E27FC236}">
                <a16:creationId xmlns:a16="http://schemas.microsoft.com/office/drawing/2014/main" id="{C1F7F30A-C7E0-41FA-A442-964D95369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3" y="4368800"/>
            <a:ext cx="449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pt-BR" altLang="pt-BR" sz="2000" b="1"/>
              <a:t>Proposta: Analisar casos de interesse à luz desta construção geométrica.</a:t>
            </a:r>
          </a:p>
        </p:txBody>
      </p:sp>
      <p:sp>
        <p:nvSpPr>
          <p:cNvPr id="18443" name="Rectangle 30">
            <a:extLst>
              <a:ext uri="{FF2B5EF4-FFF2-40B4-BE49-F238E27FC236}">
                <a16:creationId xmlns:a16="http://schemas.microsoft.com/office/drawing/2014/main" id="{297155A4-024C-42C6-ABC7-0318F57ED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352800"/>
            <a:ext cx="2644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000" b="1">
                <a:solidFill>
                  <a:srgbClr val="0000FF"/>
                </a:solidFill>
              </a:rPr>
              <a:t>Construção útil para analisar estabilidade!</a:t>
            </a:r>
          </a:p>
        </p:txBody>
      </p:sp>
      <p:sp>
        <p:nvSpPr>
          <p:cNvPr id="32" name="Retângulo de cantos arredondados 31">
            <a:extLst>
              <a:ext uri="{FF2B5EF4-FFF2-40B4-BE49-F238E27FC236}">
                <a16:creationId xmlns:a16="http://schemas.microsoft.com/office/drawing/2014/main" id="{96889C67-5122-4F32-AE86-FD54AAE2C441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Reinaldo de Melo e Souza</a:t>
            </a:r>
          </a:p>
        </p:txBody>
      </p:sp>
      <p:pic>
        <p:nvPicPr>
          <p:cNvPr id="18445" name="Imagem 2">
            <a:extLst>
              <a:ext uri="{FF2B5EF4-FFF2-40B4-BE49-F238E27FC236}">
                <a16:creationId xmlns:a16="http://schemas.microsoft.com/office/drawing/2014/main" id="{799AA29E-9C22-4810-8318-AB9FA17D1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5167313"/>
            <a:ext cx="16986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F7465C96-ED2C-438A-8DAE-D195F2D9A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04800"/>
            <a:ext cx="7315200" cy="609600"/>
          </a:xfrm>
          <a:prstGeom prst="roundRect">
            <a:avLst>
              <a:gd name="adj" fmla="val 16667"/>
            </a:avLst>
          </a:prstGeom>
          <a:solidFill>
            <a:srgbClr val="262699"/>
          </a:solidFill>
          <a:ln w="25560" cap="sq">
            <a:solidFill>
              <a:srgbClr val="191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pt-BR" altLang="pt-BR" sz="3600" b="1">
                <a:solidFill>
                  <a:srgbClr val="FFFFFF"/>
                </a:solidFill>
                <a:latin typeface="Times New Roman" panose="02020603050405020304" pitchFamily="18" charset="0"/>
              </a:rPr>
              <a:t>Thales Azevedo 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12A7A6E5-BFCB-4692-8F57-6F8FB8846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8915400" cy="481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1363" indent="-28257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Tx/>
              <a:buFontTx/>
              <a:buNone/>
            </a:pPr>
            <a:r>
              <a:rPr lang="en-US" altLang="pt-BR" sz="2400" b="1">
                <a:latin typeface="Times New Roman" panose="02020603050405020304" pitchFamily="18" charset="0"/>
              </a:rPr>
              <a:t>Temas: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en-US" altLang="pt-BR" sz="20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pt-BR" sz="2000">
                <a:latin typeface="Times New Roman" panose="02020603050405020304" pitchFamily="18" charset="0"/>
              </a:rPr>
              <a:t>– Problemas interessantes envolvendo gravitação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en-US" altLang="pt-BR" sz="20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pt-BR" sz="2000">
                <a:latin typeface="Times New Roman" panose="02020603050405020304" pitchFamily="18" charset="0"/>
              </a:rPr>
              <a:t>– Ensino de Física através de experimentos didáticos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en-US" altLang="pt-BR" sz="20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en-US" altLang="pt-BR" sz="20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pt-BR" sz="2000" b="1">
                <a:latin typeface="Times New Roman" panose="02020603050405020304" pitchFamily="18" charset="0"/>
              </a:rPr>
              <a:t>Área de pesquisa</a:t>
            </a:r>
            <a:r>
              <a:rPr lang="en-US" altLang="pt-BR" sz="2000">
                <a:latin typeface="Times New Roman" panose="02020603050405020304" pitchFamily="18" charset="0"/>
              </a:rPr>
              <a:t>: 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en-US" altLang="pt-BR" sz="20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pt-BR" sz="2000">
                <a:latin typeface="Times New Roman" panose="02020603050405020304" pitchFamily="18" charset="0"/>
              </a:rPr>
              <a:t>– Aplicações da Teoria de Cordas à Física de Partículas</a:t>
            </a:r>
          </a:p>
          <a:p>
            <a:pPr lvl="1" eaLnBrk="0">
              <a:lnSpc>
                <a:spcPct val="100000"/>
              </a:lnSpc>
              <a:spcBef>
                <a:spcPts val="500"/>
              </a:spcBef>
              <a:buClrTx/>
              <a:buFontTx/>
              <a:buNone/>
            </a:pPr>
            <a:endParaRPr lang="en-US" altLang="pt-BR" sz="2000">
              <a:latin typeface="Times New Roman" panose="02020603050405020304" pitchFamily="18" charset="0"/>
            </a:endParaRP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95DF5A89-D608-4FE8-ADB7-B9F6975BA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06925"/>
            <a:ext cx="9144000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  <a:buClrTx/>
              <a:buFontTx/>
              <a:buNone/>
            </a:pPr>
            <a:r>
              <a:rPr lang="en-US" altLang="pt-BR" sz="2000" b="1">
                <a:latin typeface="Times New Roman" panose="02020603050405020304" pitchFamily="18" charset="0"/>
              </a:rPr>
              <a:t>Orientação em andamento:</a:t>
            </a:r>
          </a:p>
          <a:p>
            <a:pPr>
              <a:lnSpc>
                <a:spcPct val="100000"/>
              </a:lnSpc>
              <a:spcBef>
                <a:spcPts val="450"/>
              </a:spcBef>
              <a:buClrTx/>
              <a:buFontTx/>
              <a:buNone/>
            </a:pPr>
            <a:endParaRPr lang="en-US" altLang="pt-BR" sz="20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50"/>
              </a:spcBef>
              <a:buClrTx/>
              <a:buFontTx/>
              <a:buNone/>
            </a:pPr>
            <a:r>
              <a:rPr lang="en-US" altLang="pt-BR" sz="2000">
                <a:latin typeface="Times New Roman" panose="02020603050405020304" pitchFamily="18" charset="0"/>
              </a:rPr>
              <a:t>– Felipe Martins (</a:t>
            </a:r>
            <a:r>
              <a:rPr lang="pt-BR" altLang="pt-BR">
                <a:latin typeface="Times New Roman" panose="02020603050405020304" pitchFamily="18" charset="0"/>
              </a:rPr>
              <a:t>2018), Ensinando Física através de experimentos intrigantes (com C. Farina)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84D8031-B8CB-47AC-A257-4EBA88C8F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1066800"/>
            <a:ext cx="25241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AutoShape 5">
            <a:extLst>
              <a:ext uri="{FF2B5EF4-FFF2-40B4-BE49-F238E27FC236}">
                <a16:creationId xmlns:a16="http://schemas.microsoft.com/office/drawing/2014/main" id="{16740447-FE45-45E6-B9F6-545C90ABF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6027738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 w="25560" cap="sq">
            <a:solidFill>
              <a:srgbClr val="2D2DB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pt-BR" altLang="pt-BR" sz="2400" i="1">
                <a:solidFill>
                  <a:srgbClr val="2D2DB9"/>
                </a:solidFill>
                <a:latin typeface="Times New Roman" panose="02020603050405020304" pitchFamily="18" charset="0"/>
              </a:rPr>
              <a:t>thales@if.ufrj.br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1">
            <a:extLst>
              <a:ext uri="{FF2B5EF4-FFF2-40B4-BE49-F238E27FC236}">
                <a16:creationId xmlns:a16="http://schemas.microsoft.com/office/drawing/2014/main" id="{0DA93339-FFB5-4B16-9665-0E82A83D82D6}"/>
              </a:ext>
            </a:extLst>
          </p:cNvPr>
          <p:cNvSpPr/>
          <p:nvPr/>
        </p:nvSpPr>
        <p:spPr>
          <a:xfrm>
            <a:off x="1066800" y="2286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>
                <a:solidFill>
                  <a:srgbClr val="FFFFFF"/>
                </a:solidFill>
                <a:latin typeface="Times New Roman"/>
              </a:rPr>
              <a:t>Camilla Ferreira de Sá </a:t>
            </a:r>
            <a:r>
              <a:rPr lang="pt-BR" sz="3600" b="1" dirty="0" err="1">
                <a:solidFill>
                  <a:srgbClr val="FFFFFF"/>
                </a:solidFill>
                <a:latin typeface="Times New Roman"/>
              </a:rPr>
              <a:t>Codeço</a:t>
            </a:r>
            <a:endParaRPr lang="pt-BR" sz="36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5150601-81DD-4C7A-B9A4-EC21CE66169B}"/>
              </a:ext>
            </a:extLst>
          </p:cNvPr>
          <p:cNvSpPr txBox="1"/>
          <p:nvPr/>
        </p:nvSpPr>
        <p:spPr>
          <a:xfrm>
            <a:off x="152400" y="1143000"/>
            <a:ext cx="6096000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Tópicos de interesse: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- Nanociência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- Física moderna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Área de pesquisa: física de superfícies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Síntese de nanoestruturas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Auto-organização de superfícies  </a:t>
            </a:r>
          </a:p>
        </p:txBody>
      </p:sp>
      <p:sp>
        <p:nvSpPr>
          <p:cNvPr id="12" name="Retângulo de cantos arredondados 5">
            <a:extLst>
              <a:ext uri="{FF2B5EF4-FFF2-40B4-BE49-F238E27FC236}">
                <a16:creationId xmlns:a16="http://schemas.microsoft.com/office/drawing/2014/main" id="{CE73EB44-7283-414C-AB8E-B9CFD2D1033E}"/>
              </a:ext>
            </a:extLst>
          </p:cNvPr>
          <p:cNvSpPr/>
          <p:nvPr/>
        </p:nvSpPr>
        <p:spPr>
          <a:xfrm>
            <a:off x="5575211" y="611949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i="1" dirty="0">
                <a:solidFill>
                  <a:srgbClr val="2D2DB9"/>
                </a:solidFill>
                <a:latin typeface="Times New Roman"/>
              </a:rPr>
              <a:t>camilla@if.ufrj.br</a:t>
            </a:r>
            <a:endParaRPr lang="en-US" sz="2400" i="1" dirty="0">
              <a:solidFill>
                <a:srgbClr val="2D2DB9"/>
              </a:solidFill>
              <a:latin typeface="Times New Roman"/>
            </a:endParaRPr>
          </a:p>
        </p:txBody>
      </p:sp>
      <p:sp>
        <p:nvSpPr>
          <p:cNvPr id="14" name="CaixaDeTexto 10">
            <a:extLst>
              <a:ext uri="{FF2B5EF4-FFF2-40B4-BE49-F238E27FC236}">
                <a16:creationId xmlns:a16="http://schemas.microsoft.com/office/drawing/2014/main" id="{B1B6524C-B53C-4452-9795-80935255F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977" y="4925302"/>
            <a:ext cx="450379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i="1" dirty="0">
                <a:solidFill>
                  <a:srgbClr val="000000"/>
                </a:solidFill>
              </a:rPr>
              <a:t>professora recém contratada no IF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54FC1B0-F080-4DCA-8FCF-D506C7E18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752" y="1045849"/>
            <a:ext cx="2732147" cy="373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D6BE390-8BD4-44B7-9735-6B0D48D7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76" y="4527101"/>
            <a:ext cx="3352800" cy="205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7CB274F3-76E0-4788-85EE-7FA9D0244157}"/>
              </a:ext>
            </a:extLst>
          </p:cNvPr>
          <p:cNvSpPr txBox="1"/>
          <p:nvPr/>
        </p:nvSpPr>
        <p:spPr>
          <a:xfrm flipH="1">
            <a:off x="2948995" y="3969506"/>
            <a:ext cx="2973964" cy="707886"/>
          </a:xfrm>
          <a:prstGeom prst="rect">
            <a:avLst/>
          </a:prstGeom>
          <a:solidFill>
            <a:schemeClr val="accent3">
              <a:alpha val="60000"/>
            </a:schemeClr>
          </a:solidFill>
          <a:ln w="317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Implicações físicas de estarmos nesta escala? </a:t>
            </a:r>
            <a:endParaRPr kumimoji="0" lang="pt-BR" sz="2000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9EAE5E83-F265-48EB-8868-2A14506D9AC1}"/>
              </a:ext>
            </a:extLst>
          </p:cNvPr>
          <p:cNvSpPr/>
          <p:nvPr/>
        </p:nvSpPr>
        <p:spPr>
          <a:xfrm>
            <a:off x="1311275" y="104775"/>
            <a:ext cx="6103938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Sidnei </a:t>
            </a:r>
            <a:r>
              <a:rPr lang="pt-BR" sz="3600" b="1" dirty="0" err="1"/>
              <a:t>Percia</a:t>
            </a:r>
            <a:r>
              <a:rPr lang="pt-BR" sz="3600" b="1" dirty="0"/>
              <a:t> da Penha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6365E60-166E-4AFF-99F4-F0898035C5B0}"/>
              </a:ext>
            </a:extLst>
          </p:cNvPr>
          <p:cNvSpPr txBox="1"/>
          <p:nvPr/>
        </p:nvSpPr>
        <p:spPr>
          <a:xfrm>
            <a:off x="0" y="1219200"/>
            <a:ext cx="6918325" cy="228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Temas: </a:t>
            </a:r>
          </a:p>
          <a:p>
            <a:pPr eaLnBrk="1" hangingPunct="1">
              <a:defRPr/>
            </a:pPr>
            <a:r>
              <a:rPr lang="pt-BR" sz="2000" i="1" dirty="0"/>
              <a:t>1- Oficina de Acionamento e Robótica: Laboratório Investigativo para o Ensino de Física</a:t>
            </a:r>
          </a:p>
          <a:p>
            <a:pPr eaLnBrk="1" hangingPunct="1">
              <a:defRPr/>
            </a:pPr>
            <a:r>
              <a:rPr lang="pt-BR" sz="2000" i="1" dirty="0"/>
              <a:t>2- Desenvolvimento de Sequencias Didáticas Investigativas para sala de aula de Física</a:t>
            </a:r>
          </a:p>
          <a:p>
            <a:pPr eaLnBrk="1" hangingPunct="1">
              <a:defRPr/>
            </a:pPr>
            <a:r>
              <a:rPr lang="pt-BR" sz="2000" i="1" dirty="0"/>
              <a:t>3- Abordagem Ciência-Tecnologia-Sociedade e Alfabetização/Enculturação Científica no ensino de Física.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C827229-F5BB-42A4-87B9-E847AA14F4EF}"/>
              </a:ext>
            </a:extLst>
          </p:cNvPr>
          <p:cNvSpPr/>
          <p:nvPr/>
        </p:nvSpPr>
        <p:spPr>
          <a:xfrm>
            <a:off x="0" y="3962400"/>
            <a:ext cx="89916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Orientações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concluídas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sz="1800" dirty="0"/>
              <a:t>Jose Miranda  </a:t>
            </a:r>
            <a:r>
              <a:rPr lang="pt-BR" sz="1800" dirty="0">
                <a:solidFill>
                  <a:srgbClr val="000000"/>
                </a:solidFill>
              </a:rPr>
              <a:t>(2016, com Deise Vianna),</a:t>
            </a:r>
            <a:r>
              <a:rPr lang="pt-BR" sz="1800" dirty="0"/>
              <a:t> Uma eletrodinâmica para era digital: a física dos semicondutores e a revolução do uso de </a:t>
            </a:r>
            <a:r>
              <a:rPr lang="pt-BR" sz="1800" dirty="0" err="1"/>
              <a:t>leds</a:t>
            </a:r>
            <a:r>
              <a:rPr lang="pt-BR" sz="1800" dirty="0"/>
              <a:t> na iluminação</a:t>
            </a:r>
          </a:p>
          <a:p>
            <a:pPr eaLnBrk="1" hangingPunct="1">
              <a:defRPr/>
            </a:pPr>
            <a:r>
              <a:rPr lang="pt-BR" sz="1800" dirty="0" err="1"/>
              <a:t>Angelo</a:t>
            </a:r>
            <a:r>
              <a:rPr lang="pt-BR" sz="1800" dirty="0"/>
              <a:t> Araújo de Carvalho (2017, com Alexandre </a:t>
            </a:r>
            <a:r>
              <a:rPr lang="pt-BR" sz="1800" dirty="0" err="1"/>
              <a:t>Tort</a:t>
            </a:r>
            <a:r>
              <a:rPr lang="pt-BR" sz="1800" dirty="0"/>
              <a:t>), Os conceitos físicos na mobilidade urbana: rampas de acessibilidade</a:t>
            </a:r>
          </a:p>
        </p:txBody>
      </p:sp>
      <p:sp>
        <p:nvSpPr>
          <p:cNvPr id="8" name="Retângulo de cantos arredondados 7">
            <a:extLst>
              <a:ext uri="{FF2B5EF4-FFF2-40B4-BE49-F238E27FC236}">
                <a16:creationId xmlns:a16="http://schemas.microsoft.com/office/drawing/2014/main" id="{96C1D9E9-1BFF-4F4B-80AE-E824D0B46249}"/>
              </a:ext>
            </a:extLst>
          </p:cNvPr>
          <p:cNvSpPr/>
          <p:nvPr/>
        </p:nvSpPr>
        <p:spPr>
          <a:xfrm>
            <a:off x="5710238" y="62484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chemeClr val="accent6"/>
                </a:solidFill>
              </a:rPr>
              <a:t>Sidnei.percia@if.ufrj.br</a:t>
            </a:r>
            <a:endParaRPr lang="en-US" i="1" dirty="0">
              <a:solidFill>
                <a:schemeClr val="accent6"/>
              </a:solidFill>
            </a:endParaRPr>
          </a:p>
        </p:txBody>
      </p:sp>
      <p:pic>
        <p:nvPicPr>
          <p:cNvPr id="37894" name="Picture 9">
            <a:extLst>
              <a:ext uri="{FF2B5EF4-FFF2-40B4-BE49-F238E27FC236}">
                <a16:creationId xmlns:a16="http://schemas.microsoft.com/office/drawing/2014/main" id="{F451DD15-9B25-4C38-AC6F-A9137151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790575"/>
            <a:ext cx="1931988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4">
            <a:extLst>
              <a:ext uri="{FF2B5EF4-FFF2-40B4-BE49-F238E27FC236}">
                <a16:creationId xmlns:a16="http://schemas.microsoft.com/office/drawing/2014/main" id="{398FD18B-5E26-4371-9B4D-086851D89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6588"/>
            <a:ext cx="38147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 i="1">
                <a:ea typeface="Times New Roman" panose="02020603050405020304" pitchFamily="18" charset="0"/>
                <a:cs typeface="Arial" panose="020B0604020202020204" pitchFamily="34" charset="0"/>
              </a:rPr>
              <a:t>Professor do CAp – UFRJ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600" i="1">
                <a:ea typeface="Times New Roman" panose="02020603050405020304" pitchFamily="18" charset="0"/>
                <a:cs typeface="Arial" panose="020B0604020202020204" pitchFamily="34" charset="0"/>
              </a:rPr>
              <a:t>Doutor em  Ensino de Ciências – USP, 2012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355BA7EF-6B04-4B77-86ED-394F3D18E2CF}"/>
              </a:ext>
            </a:extLst>
          </p:cNvPr>
          <p:cNvSpPr/>
          <p:nvPr/>
        </p:nvSpPr>
        <p:spPr>
          <a:xfrm>
            <a:off x="381000" y="142875"/>
            <a:ext cx="48006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Sidnei </a:t>
            </a:r>
            <a:r>
              <a:rPr lang="pt-BR" sz="3600" b="1" dirty="0" err="1"/>
              <a:t>Percia</a:t>
            </a:r>
            <a:r>
              <a:rPr lang="pt-BR" sz="3600" b="1" dirty="0"/>
              <a:t> da Penha</a:t>
            </a:r>
          </a:p>
        </p:txBody>
      </p:sp>
      <p:pic>
        <p:nvPicPr>
          <p:cNvPr id="38915" name="Imagem 2" descr="C:\Users\Sidnei Percia\Pictures\Fotos projeto robótica\20160511_153807.jpg">
            <a:extLst>
              <a:ext uri="{FF2B5EF4-FFF2-40B4-BE49-F238E27FC236}">
                <a16:creationId xmlns:a16="http://schemas.microsoft.com/office/drawing/2014/main" id="{390BDCCD-7DA6-4425-B851-7FD55347B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000500"/>
            <a:ext cx="19685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F27FBCF-E23D-4F80-ADA9-A2B8BF9C7B47}"/>
              </a:ext>
            </a:extLst>
          </p:cNvPr>
          <p:cNvSpPr/>
          <p:nvPr/>
        </p:nvSpPr>
        <p:spPr>
          <a:xfrm>
            <a:off x="0" y="990600"/>
            <a:ext cx="8915400" cy="12922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Extensão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andamento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eaLnBrk="1" hangingPunct="1">
              <a:defRPr/>
            </a:pPr>
            <a:r>
              <a:rPr 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Oficina de Robótica: Proposta de Laboratório Investigativo para o Ensino de Física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 EDITAL PROFAEX Nº 128/2017</a:t>
            </a:r>
            <a:endParaRPr lang="pt-BR" sz="18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800" dirty="0"/>
              <a:t>Curso para professores de Física em exercício da rede pública de ensino. </a:t>
            </a:r>
          </a:p>
        </p:txBody>
      </p:sp>
      <p:sp>
        <p:nvSpPr>
          <p:cNvPr id="38917" name="CaixaDeTexto 9">
            <a:extLst>
              <a:ext uri="{FF2B5EF4-FFF2-40B4-BE49-F238E27FC236}">
                <a16:creationId xmlns:a16="http://schemas.microsoft.com/office/drawing/2014/main" id="{D212F902-55FC-4C28-8149-6D70E13E3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2276475"/>
            <a:ext cx="6638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Neste projeto estão envolvidos pesquisadores ,  mestrandos, professores do ensino médio,  e estudantes  de graduação com o objetivo de desenvolver ,  implementar e analisar  materiais e abordagens   relacionadas a utilização de microprocessador para gerenciamento de  componentes e circuitos eletrônicos e eletromecânicos bem  como o controle e montagem de  dispositivos robóticos </a:t>
            </a:r>
          </a:p>
        </p:txBody>
      </p:sp>
      <p:sp>
        <p:nvSpPr>
          <p:cNvPr id="38918" name="CaixaDeTexto 10">
            <a:extLst>
              <a:ext uri="{FF2B5EF4-FFF2-40B4-BE49-F238E27FC236}">
                <a16:creationId xmlns:a16="http://schemas.microsoft.com/office/drawing/2014/main" id="{4FB2D5AC-4830-4329-AAAC-060523630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846513"/>
            <a:ext cx="6832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Estamos também desenvolvendo as  “</a:t>
            </a:r>
            <a:r>
              <a:rPr lang="pt-BR" altLang="pt-BR" sz="1600" b="1"/>
              <a:t>Oficinas de Acionamento e Robótica</a:t>
            </a:r>
            <a:r>
              <a:rPr lang="pt-BR" altLang="pt-BR" sz="1600"/>
              <a:t>” com os estudantes  do nível médio do CAp UFRJ.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Mais especificamente, queremos investigar/ aprofundar /desenvolver materiais  e abordagens para o ensino de física que estejam associados aos  3 pilares da Robótica educativa: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/>
              <a:t>a)Aos circuitos elétricos,  eletromecânicos e  eletrônicos empregados na construção dos robos.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/>
              <a:t>b)As estruturas mecânicas que dão suporte e sustentação aos robos.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/>
              <a:t>c)A linguagem e programação necessária para programão das  placas Arduino.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600"/>
          </a:p>
        </p:txBody>
      </p:sp>
      <p:pic>
        <p:nvPicPr>
          <p:cNvPr id="38919" name="Picture 9">
            <a:extLst>
              <a:ext uri="{FF2B5EF4-FFF2-40B4-BE49-F238E27FC236}">
                <a16:creationId xmlns:a16="http://schemas.microsoft.com/office/drawing/2014/main" id="{FE355E4F-9D76-4033-BB9D-1FC6DA64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5572125"/>
            <a:ext cx="2060575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0">
            <a:extLst>
              <a:ext uri="{FF2B5EF4-FFF2-40B4-BE49-F238E27FC236}">
                <a16:creationId xmlns:a16="http://schemas.microsoft.com/office/drawing/2014/main" id="{C2494311-7415-4D3A-81AF-EB265B029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895475"/>
            <a:ext cx="22098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Imagem 13" descr="C:\Users\Sidnei Percia\Pictures\Fotos projeto robótica\imagem do celular em 12-04-2017\20161019_150050.jpg">
            <a:extLst>
              <a:ext uri="{FF2B5EF4-FFF2-40B4-BE49-F238E27FC236}">
                <a16:creationId xmlns:a16="http://schemas.microsoft.com/office/drawing/2014/main" id="{062F8534-DB9F-4FC8-8E6B-B67CD0A6A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0"/>
            <a:ext cx="32512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de cantos arredondados 15">
            <a:extLst>
              <a:ext uri="{FF2B5EF4-FFF2-40B4-BE49-F238E27FC236}">
                <a16:creationId xmlns:a16="http://schemas.microsoft.com/office/drawing/2014/main" id="{02C15627-1790-44A8-8D4B-11BB67CCB1A9}"/>
              </a:ext>
            </a:extLst>
          </p:cNvPr>
          <p:cNvSpPr/>
          <p:nvPr/>
        </p:nvSpPr>
        <p:spPr>
          <a:xfrm>
            <a:off x="5762625" y="6149975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chemeClr val="accent6"/>
                </a:solidFill>
              </a:rPr>
              <a:t>Sidnei.percia@if.ufrj.br</a:t>
            </a:r>
            <a:endParaRPr lang="en-US" i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E7CD9E41-7C76-4D35-A1FB-7C57F1547BDD}"/>
              </a:ext>
            </a:extLst>
          </p:cNvPr>
          <p:cNvSpPr/>
          <p:nvPr/>
        </p:nvSpPr>
        <p:spPr>
          <a:xfrm>
            <a:off x="914400" y="116869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Marcos B. Gaspar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EFE34A1-C49A-425F-B620-AAC4157230F4}"/>
              </a:ext>
            </a:extLst>
          </p:cNvPr>
          <p:cNvSpPr txBox="1"/>
          <p:nvPr/>
        </p:nvSpPr>
        <p:spPr>
          <a:xfrm>
            <a:off x="0" y="727615"/>
            <a:ext cx="9144000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</a:t>
            </a:r>
            <a:endParaRPr lang="pt-BR" sz="2000" dirty="0"/>
          </a:p>
          <a:p>
            <a:pPr eaLnBrk="1" hangingPunct="1">
              <a:defRPr/>
            </a:pPr>
            <a:r>
              <a:rPr lang="pt-BR" sz="2000" b="1" dirty="0"/>
              <a:t>I - Uma revisão da ementa da disciplina da Licenciatura em </a:t>
            </a:r>
          </a:p>
          <a:p>
            <a:pPr eaLnBrk="1" hangingPunct="1">
              <a:defRPr/>
            </a:pPr>
            <a:r>
              <a:rPr lang="pt-BR" sz="2000" b="1" dirty="0"/>
              <a:t>Física: Laboratório de Eletromagnetismo</a:t>
            </a:r>
            <a:br>
              <a:rPr lang="pt-BR" sz="2000" dirty="0"/>
            </a:br>
            <a:r>
              <a:rPr lang="pt-BR" sz="1400" b="1" i="1" dirty="0"/>
              <a:t>FIW242-Laboratório de Eletromagnetismo: ementa atual - </a:t>
            </a:r>
          </a:p>
          <a:p>
            <a:pPr algn="just" eaLnBrk="1" hangingPunct="1">
              <a:defRPr/>
            </a:pPr>
            <a:r>
              <a:rPr lang="pt-BR" sz="1400" b="1" i="1" dirty="0"/>
              <a:t>Medidas elétricas: corrente elétrica, </a:t>
            </a:r>
            <a:r>
              <a:rPr lang="pt-BR" sz="1400" b="1" i="1" dirty="0" err="1"/>
              <a:t>ddp</a:t>
            </a:r>
            <a:r>
              <a:rPr lang="pt-BR" sz="1400" b="1" i="1" dirty="0"/>
              <a:t>, resistências. Circuito de corrente contínua. </a:t>
            </a:r>
          </a:p>
          <a:p>
            <a:pPr algn="just" eaLnBrk="1" hangingPunct="1">
              <a:defRPr/>
            </a:pPr>
            <a:r>
              <a:rPr lang="pt-BR" sz="1400" b="1" i="1" dirty="0"/>
              <a:t>Lei de Ohm. Leis de </a:t>
            </a:r>
            <a:r>
              <a:rPr lang="pt-BR" sz="1400" b="1" i="1" dirty="0" err="1"/>
              <a:t>Kirchhoff</a:t>
            </a:r>
            <a:r>
              <a:rPr lang="pt-BR" sz="1400" b="1" i="1" dirty="0"/>
              <a:t>. Capacitância. Indutância. Circuitos de corrente alternada. </a:t>
            </a:r>
          </a:p>
          <a:p>
            <a:pPr algn="just" eaLnBrk="1" hangingPunct="1">
              <a:defRPr/>
            </a:pPr>
            <a:r>
              <a:rPr lang="pt-BR" sz="1400" b="1" i="1" dirty="0"/>
              <a:t>Circuitos RC, RL e RLC. Indução Eletromagnética. Transformadores. Propriedades </a:t>
            </a:r>
          </a:p>
          <a:p>
            <a:pPr algn="just" eaLnBrk="1" hangingPunct="1">
              <a:defRPr/>
            </a:pPr>
            <a:r>
              <a:rPr lang="pt-BR" sz="1400" b="1" i="1" dirty="0"/>
              <a:t>magnéticas da matéria.</a:t>
            </a:r>
          </a:p>
          <a:p>
            <a:pPr eaLnBrk="1" hangingPunct="1">
              <a:defRPr/>
            </a:pPr>
            <a:r>
              <a:rPr lang="pt-BR" sz="1600" b="1" i="1" dirty="0"/>
              <a:t>Ementa proposta  </a:t>
            </a:r>
          </a:p>
          <a:p>
            <a:pPr lvl="1" eaLnBrk="1" hangingPunct="1">
              <a:defRPr/>
            </a:pPr>
            <a:r>
              <a:rPr lang="pt-BR" sz="1600" b="1" i="1" dirty="0"/>
              <a:t>Campo elétrico: mapeamento com cuba eletrolítica.</a:t>
            </a:r>
          </a:p>
          <a:p>
            <a:pPr lvl="1" eaLnBrk="1" hangingPunct="1">
              <a:defRPr/>
            </a:pPr>
            <a:r>
              <a:rPr lang="pt-BR" sz="1600" b="1" i="1" dirty="0"/>
              <a:t>Campo magnético: verificação da lei de Ampère com o uso de dispositivos móveis.</a:t>
            </a:r>
          </a:p>
          <a:p>
            <a:pPr lvl="1" eaLnBrk="1" hangingPunct="1">
              <a:defRPr/>
            </a:pPr>
            <a:r>
              <a:rPr lang="pt-BR" sz="1600" b="1" i="1" dirty="0"/>
              <a:t>Relação </a:t>
            </a:r>
            <a:r>
              <a:rPr lang="pt-BR" sz="1600" b="1" i="1" dirty="0" err="1"/>
              <a:t>resistividade-resistência</a:t>
            </a:r>
            <a:r>
              <a:rPr lang="pt-BR" sz="1600" b="1" i="1" dirty="0"/>
              <a:t>  </a:t>
            </a:r>
          </a:p>
          <a:p>
            <a:pPr lvl="1" eaLnBrk="1" hangingPunct="1">
              <a:defRPr/>
            </a:pPr>
            <a:r>
              <a:rPr lang="pt-BR" sz="1600" b="1" i="1" dirty="0"/>
              <a:t>Capacitores: circuito RC “lento”</a:t>
            </a:r>
          </a:p>
          <a:p>
            <a:pPr lvl="1" eaLnBrk="1" hangingPunct="1">
              <a:defRPr/>
            </a:pPr>
            <a:r>
              <a:rPr lang="pt-BR" sz="1600" b="1" i="1" dirty="0"/>
              <a:t>Lei de </a:t>
            </a:r>
            <a:r>
              <a:rPr lang="pt-BR" sz="1600" b="1" i="1" dirty="0" err="1"/>
              <a:t>Faraday-Lenz</a:t>
            </a:r>
            <a:r>
              <a:rPr lang="pt-BR" sz="1600" b="1" i="1" dirty="0"/>
              <a:t> : indutância mútua e auto indutância</a:t>
            </a:r>
          </a:p>
          <a:p>
            <a:pPr lvl="1" eaLnBrk="1" hangingPunct="1">
              <a:defRPr/>
            </a:pPr>
            <a:r>
              <a:rPr lang="pt-BR" sz="1600" b="1" i="1" dirty="0"/>
              <a:t>Circuitos RC e RL com sinal quadrado e sinal senoidal </a:t>
            </a:r>
          </a:p>
          <a:p>
            <a:pPr eaLnBrk="1" hangingPunct="1">
              <a:defRPr/>
            </a:pPr>
            <a:r>
              <a:rPr lang="pt-BR" sz="2000" b="1" dirty="0"/>
              <a:t>II – Um estudo sobre a visão humana</a:t>
            </a:r>
          </a:p>
          <a:p>
            <a:pPr lvl="1" eaLnBrk="1" hangingPunct="1">
              <a:defRPr/>
            </a:pPr>
            <a:r>
              <a:rPr lang="pt-BR" sz="2000" dirty="0"/>
              <a:t>Ampliação do estudo da visão humana além do que é apresentado nos textos de ensino médio.  Possível interdisciplinaridade com a Física Médica</a:t>
            </a:r>
          </a:p>
        </p:txBody>
      </p:sp>
      <p:pic>
        <p:nvPicPr>
          <p:cNvPr id="46084" name="Imagem 5" descr="Marcos-Binderly-Gaspar-122x183.jpg">
            <a:extLst>
              <a:ext uri="{FF2B5EF4-FFF2-40B4-BE49-F238E27FC236}">
                <a16:creationId xmlns:a16="http://schemas.microsoft.com/office/drawing/2014/main" id="{80454ED4-9B33-43FF-A84E-53AB958D9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990600"/>
            <a:ext cx="2387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3BE6904-34E8-4952-92F6-8F9C0FA1F73B}"/>
              </a:ext>
            </a:extLst>
          </p:cNvPr>
          <p:cNvSpPr txBox="1"/>
          <p:nvPr/>
        </p:nvSpPr>
        <p:spPr>
          <a:xfrm>
            <a:off x="152400" y="5437887"/>
            <a:ext cx="563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Orientações: </a:t>
            </a:r>
          </a:p>
          <a:p>
            <a:pPr>
              <a:defRPr/>
            </a:pPr>
            <a:r>
              <a:rPr lang="pt-BR" sz="1600" i="1" dirty="0"/>
              <a:t>Anderson da Silva Cunha</a:t>
            </a:r>
            <a:r>
              <a:rPr lang="pt-BR" sz="1600" dirty="0"/>
              <a:t>, Levitando com a Física, 2018 (com Deise Vianna)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pt-BR" sz="1600" i="1" u="sng" dirty="0"/>
              <a:t>Manoel Jorge Rodrigues Marim. </a:t>
            </a:r>
            <a:r>
              <a:rPr lang="pt-BR" sz="1600" dirty="0"/>
              <a:t> Superposição de ideias em física ondulatória. 2014 (com Deise Vianna).</a:t>
            </a:r>
          </a:p>
        </p:txBody>
      </p:sp>
      <p:sp>
        <p:nvSpPr>
          <p:cNvPr id="4" name="Retângulo de cantos arredondados 7">
            <a:extLst>
              <a:ext uri="{FF2B5EF4-FFF2-40B4-BE49-F238E27FC236}">
                <a16:creationId xmlns:a16="http://schemas.microsoft.com/office/drawing/2014/main" id="{2BC6FC80-9D6B-450C-90A9-69DE67631F9C}"/>
              </a:ext>
            </a:extLst>
          </p:cNvPr>
          <p:cNvSpPr/>
          <p:nvPr/>
        </p:nvSpPr>
        <p:spPr>
          <a:xfrm>
            <a:off x="5784351" y="59436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chemeClr val="accent6"/>
                </a:solidFill>
              </a:rPr>
              <a:t>mgaspar@if.ufrj.br</a:t>
            </a:r>
            <a:endParaRPr lang="en-US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53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ector angulado 34">
            <a:extLst>
              <a:ext uri="{FF2B5EF4-FFF2-40B4-BE49-F238E27FC236}">
                <a16:creationId xmlns:a16="http://schemas.microsoft.com/office/drawing/2014/main" id="{108B8A23-B039-4534-ADB0-CDABE8F2DC17}"/>
              </a:ext>
            </a:extLst>
          </p:cNvPr>
          <p:cNvCxnSpPr>
            <a:stCxn id="38" idx="1"/>
            <a:endCxn id="37" idx="3"/>
          </p:cNvCxnSpPr>
          <p:nvPr/>
        </p:nvCxnSpPr>
        <p:spPr>
          <a:xfrm rot="10800000">
            <a:off x="2743200" y="1066800"/>
            <a:ext cx="838200" cy="817563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de cantos arredondados 36">
            <a:extLst>
              <a:ext uri="{FF2B5EF4-FFF2-40B4-BE49-F238E27FC236}">
                <a16:creationId xmlns:a16="http://schemas.microsoft.com/office/drawing/2014/main" id="{5B38DAF5-A779-4EDE-B4A8-75CD78B513ED}"/>
              </a:ext>
            </a:extLst>
          </p:cNvPr>
          <p:cNvSpPr/>
          <p:nvPr/>
        </p:nvSpPr>
        <p:spPr>
          <a:xfrm>
            <a:off x="304800" y="685800"/>
            <a:ext cx="2438400" cy="762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/>
              <a:t>Semestre 4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4CECE9D-A4A7-4E56-8E8C-3855E28910EF}"/>
              </a:ext>
            </a:extLst>
          </p:cNvPr>
          <p:cNvSpPr txBox="1"/>
          <p:nvPr/>
        </p:nvSpPr>
        <p:spPr>
          <a:xfrm>
            <a:off x="3581400" y="914400"/>
            <a:ext cx="55626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3 eletivas + seminários</a:t>
            </a:r>
          </a:p>
          <a:p>
            <a:pPr>
              <a:defRPr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aplicação</a:t>
            </a:r>
            <a:r>
              <a:rPr lang="pt-BR" b="1" i="1" dirty="0"/>
              <a:t> (sala de aula) do trabalho de dissertação com a finalização de seu desenvolvimento</a:t>
            </a:r>
          </a:p>
          <a:p>
            <a:pPr>
              <a:defRPr/>
            </a:pPr>
            <a:r>
              <a:rPr lang="pt-BR" b="1" i="1" dirty="0"/>
              <a:t>apresentação de seminário sobre trabalho</a:t>
            </a:r>
          </a:p>
        </p:txBody>
      </p:sp>
      <p:sp>
        <p:nvSpPr>
          <p:cNvPr id="21" name="Retângulo de cantos arredondados 20">
            <a:extLst>
              <a:ext uri="{FF2B5EF4-FFF2-40B4-BE49-F238E27FC236}">
                <a16:creationId xmlns:a16="http://schemas.microsoft.com/office/drawing/2014/main" id="{7432F254-EF46-4D7D-8665-A3311DB7BF25}"/>
              </a:ext>
            </a:extLst>
          </p:cNvPr>
          <p:cNvSpPr/>
          <p:nvPr/>
        </p:nvSpPr>
        <p:spPr>
          <a:xfrm>
            <a:off x="228600" y="3124200"/>
            <a:ext cx="2438400" cy="762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/>
              <a:t>Semestre 5</a:t>
            </a:r>
          </a:p>
        </p:txBody>
      </p:sp>
      <p:cxnSp>
        <p:nvCxnSpPr>
          <p:cNvPr id="22" name="Conector angulado 21">
            <a:extLst>
              <a:ext uri="{FF2B5EF4-FFF2-40B4-BE49-F238E27FC236}">
                <a16:creationId xmlns:a16="http://schemas.microsoft.com/office/drawing/2014/main" id="{5776704F-C7A0-4170-9989-9362EB729F67}"/>
              </a:ext>
            </a:extLst>
          </p:cNvPr>
          <p:cNvCxnSpPr>
            <a:stCxn id="23" idx="1"/>
            <a:endCxn id="21" idx="3"/>
          </p:cNvCxnSpPr>
          <p:nvPr/>
        </p:nvCxnSpPr>
        <p:spPr>
          <a:xfrm rot="10800000">
            <a:off x="2667000" y="3505200"/>
            <a:ext cx="914400" cy="925513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246888F-72BF-4765-BDF9-96EA86029A64}"/>
              </a:ext>
            </a:extLst>
          </p:cNvPr>
          <p:cNvSpPr txBox="1"/>
          <p:nvPr/>
        </p:nvSpPr>
        <p:spPr>
          <a:xfrm>
            <a:off x="3581400" y="3276600"/>
            <a:ext cx="55626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i="1" dirty="0"/>
              <a:t>revisão dos trabalhos desenvolvidos  e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redação do texto da dissertação </a:t>
            </a:r>
            <a:r>
              <a:rPr lang="pt-BR" b="1" i="1" dirty="0"/>
              <a:t>com a preparação do “produto” para </a:t>
            </a:r>
            <a:r>
              <a:rPr lang="pt-BR" b="1" i="1" dirty="0">
                <a:solidFill>
                  <a:srgbClr val="FF0000"/>
                </a:solidFill>
              </a:rPr>
              <a:t>apresentação;  </a:t>
            </a:r>
            <a:r>
              <a:rPr lang="pt-BR" b="1" i="1" dirty="0">
                <a:solidFill>
                  <a:schemeClr val="accent6">
                    <a:lumMod val="75000"/>
                  </a:schemeClr>
                </a:solidFill>
              </a:rPr>
              <a:t>EVENTUALMENTE: pedido de prorrogação para finalizar a redação</a:t>
            </a:r>
          </a:p>
        </p:txBody>
      </p:sp>
      <p:sp>
        <p:nvSpPr>
          <p:cNvPr id="31" name="Retângulo de cantos arredondados 30">
            <a:extLst>
              <a:ext uri="{FF2B5EF4-FFF2-40B4-BE49-F238E27FC236}">
                <a16:creationId xmlns:a16="http://schemas.microsoft.com/office/drawing/2014/main" id="{445D86B5-BBB1-46CA-A790-5449D556914B}"/>
              </a:ext>
            </a:extLst>
          </p:cNvPr>
          <p:cNvSpPr/>
          <p:nvPr/>
        </p:nvSpPr>
        <p:spPr>
          <a:xfrm>
            <a:off x="304800" y="5791200"/>
            <a:ext cx="2438400" cy="762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/>
              <a:t>Semestre 6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840DA450-0D94-41DE-B989-9E325A5EDB5A}"/>
              </a:ext>
            </a:extLst>
          </p:cNvPr>
          <p:cNvSpPr txBox="1"/>
          <p:nvPr/>
        </p:nvSpPr>
        <p:spPr>
          <a:xfrm>
            <a:off x="3581400" y="5887092"/>
            <a:ext cx="53340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i="1" dirty="0">
                <a:solidFill>
                  <a:schemeClr val="accent6">
                    <a:lumMod val="75000"/>
                  </a:schemeClr>
                </a:solidFill>
              </a:rPr>
              <a:t>correção dos textos, apresentação da dissertação</a:t>
            </a:r>
          </a:p>
        </p:txBody>
      </p:sp>
      <p:cxnSp>
        <p:nvCxnSpPr>
          <p:cNvPr id="34" name="Conector angulado 33">
            <a:extLst>
              <a:ext uri="{FF2B5EF4-FFF2-40B4-BE49-F238E27FC236}">
                <a16:creationId xmlns:a16="http://schemas.microsoft.com/office/drawing/2014/main" id="{69891285-7A25-4686-BE33-789F95B6D962}"/>
              </a:ext>
            </a:extLst>
          </p:cNvPr>
          <p:cNvCxnSpPr>
            <a:stCxn id="33" idx="1"/>
            <a:endCxn id="31" idx="3"/>
          </p:cNvCxnSpPr>
          <p:nvPr/>
        </p:nvCxnSpPr>
        <p:spPr>
          <a:xfrm rot="10800000">
            <a:off x="2743200" y="6172201"/>
            <a:ext cx="838200" cy="130023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A45C6282-F6C5-49FE-AFF1-158ED4725FE6}"/>
              </a:ext>
            </a:extLst>
          </p:cNvPr>
          <p:cNvSpPr/>
          <p:nvPr/>
        </p:nvSpPr>
        <p:spPr>
          <a:xfrm>
            <a:off x="1066800" y="3810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>
                <a:solidFill>
                  <a:srgbClr val="FFFFFF"/>
                </a:solidFill>
              </a:rPr>
              <a:t>Felipe A. Pinheiro</a:t>
            </a:r>
          </a:p>
        </p:txBody>
      </p:sp>
      <p:sp>
        <p:nvSpPr>
          <p:cNvPr id="43011" name="Text Box 5">
            <a:extLst>
              <a:ext uri="{FF2B5EF4-FFF2-40B4-BE49-F238E27FC236}">
                <a16:creationId xmlns:a16="http://schemas.microsoft.com/office/drawing/2014/main" id="{46FF4786-8409-4831-B0FD-06B8DC201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70866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000" dirty="0"/>
              <a:t>Será possível construir um espelho usando apenas materiais transparentes, translúcidos? Apesar disso parecer </a:t>
            </a:r>
            <a:r>
              <a:rPr lang="pt-BR" altLang="pt-BR" sz="2000" dirty="0" err="1"/>
              <a:t>contra-intuitivo</a:t>
            </a:r>
            <a:r>
              <a:rPr lang="pt-BR" altLang="pt-BR" sz="2000" dirty="0"/>
              <a:t>, o objetivo deste trabalho é mostrar que isso é efetivamente possível usando argumentos teóricos e experimentos simples, passíveis de serem feitos em sala de aula. Os experimentos consistem em estudar a propagação de luz em um conjunto de transparências empilhadas, onde o fato das mesmas não possuírem espessuras idênticas desempenha um papel fundamental. De fato, a desordem nas espessuras resulta na localização de Anderson, um fenômeno ondulatório que ocorre não apenas para luz, mas também para ondas elásticas, sonoras e ondas de matéria (elétrons), sistema onde este efeito foi originalmente descoberto. Como resultado da localização de Anderson, a luz incidente não se propaga ao longo das transparências, sendo totalmente refletida. Compararemos este resultado com experimentos simples de propagação de luz em sistemas homogêneos.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000" i="1" dirty="0"/>
              <a:t>(em colaboração com C.E. Aguiar)</a:t>
            </a:r>
            <a:r>
              <a:rPr lang="pt-BR" altLang="pt-BR" sz="2000" dirty="0"/>
              <a:t> </a:t>
            </a:r>
            <a:endParaRPr lang="en-US" altLang="pt-BR" sz="2000" dirty="0"/>
          </a:p>
        </p:txBody>
      </p:sp>
      <p:pic>
        <p:nvPicPr>
          <p:cNvPr id="43012" name="Picture 6" descr="Felipe-Arruda-de-Araujo-Pinheiro-199x300">
            <a:extLst>
              <a:ext uri="{FF2B5EF4-FFF2-40B4-BE49-F238E27FC236}">
                <a16:creationId xmlns:a16="http://schemas.microsoft.com/office/drawing/2014/main" id="{238F2310-F0F8-4222-9D06-D11568997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43000"/>
            <a:ext cx="18954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19F5832D-198F-44EF-B0AD-261756889465}"/>
              </a:ext>
            </a:extLst>
          </p:cNvPr>
          <p:cNvSpPr/>
          <p:nvPr/>
        </p:nvSpPr>
        <p:spPr>
          <a:xfrm>
            <a:off x="5486400" y="59436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rgbClr val="2D2DB9"/>
                </a:solidFill>
              </a:rPr>
              <a:t>fpinheiro@if.ufrj.br</a:t>
            </a:r>
            <a:endParaRPr lang="en-US" i="1" dirty="0">
              <a:solidFill>
                <a:srgbClr val="2D2DB9"/>
              </a:solidFill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7BEBF3F4-A13D-455E-9BE3-92485CCD45FF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João Ramos Torres de Mello Neto</a:t>
            </a:r>
          </a:p>
        </p:txBody>
      </p:sp>
      <p:sp>
        <p:nvSpPr>
          <p:cNvPr id="20484" name="CaixaDeTexto 4">
            <a:extLst>
              <a:ext uri="{FF2B5EF4-FFF2-40B4-BE49-F238E27FC236}">
                <a16:creationId xmlns:a16="http://schemas.microsoft.com/office/drawing/2014/main" id="{DED575C1-7828-46EA-AC62-7631E912F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6800"/>
            <a:ext cx="65532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</a:t>
            </a:r>
            <a:r>
              <a:rPr lang="pt-BR" dirty="0"/>
              <a:t>:</a:t>
            </a:r>
            <a:br>
              <a:rPr lang="pt-BR" dirty="0"/>
            </a:br>
            <a:r>
              <a:rPr lang="pt-BR" sz="2000" dirty="0"/>
              <a:t>1) Uso dos eventos públicos do Observatório </a:t>
            </a:r>
            <a:r>
              <a:rPr lang="pt-BR" sz="2000" dirty="0" err="1"/>
              <a:t>Auger</a:t>
            </a:r>
            <a:r>
              <a:rPr lang="pt-BR" sz="2000" dirty="0"/>
              <a:t> para projetos simples em astrofísica como procurar fontes de raios cósmicos, correlacionar com catálogos astronômicos, etc. </a:t>
            </a:r>
          </a:p>
          <a:p>
            <a:pPr eaLnBrk="1" hangingPunct="1">
              <a:defRPr/>
            </a:pPr>
            <a:r>
              <a:rPr lang="pt-BR" sz="2000" dirty="0"/>
              <a:t>2) Viagens interplanetárias e </a:t>
            </a:r>
            <a:r>
              <a:rPr lang="pt-BR" sz="2000" dirty="0" err="1"/>
              <a:t>intergaláticas</a:t>
            </a:r>
            <a:r>
              <a:rPr lang="pt-BR" sz="2000" dirty="0"/>
              <a:t> - relatividade especial (paradoxo dos gêmeos), dinâmica de foguete e foguete relativístico, efeitos de raios cósmicos sobre os astronautas, que exoplanetas poderiam ser habitáveis, etc.</a:t>
            </a:r>
            <a:br>
              <a:rPr lang="pt-BR" sz="2000" dirty="0"/>
            </a:br>
            <a:r>
              <a:rPr lang="pt-BR" sz="2000" dirty="0"/>
              <a:t>3) Estudo da física básica do Sol -  um pouco de astrofísica e física nuclear, num nível bem acessível.</a:t>
            </a:r>
            <a:br>
              <a:rPr lang="pt-BR" sz="2000" dirty="0"/>
            </a:br>
            <a:r>
              <a:rPr lang="pt-BR" sz="2000" dirty="0"/>
              <a:t>4) Estudo computacional de fenômenos aleatórios -  "caminhada do bêbado",  jogos de azar, etc.  Necessário interesse por programação básica.</a:t>
            </a:r>
          </a:p>
          <a:p>
            <a:pPr eaLnBrk="1" hangingPunct="1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Física</a:t>
            </a:r>
            <a:r>
              <a:rPr lang="pt-BR" sz="2000" dirty="0"/>
              <a:t>: Astrofísica e física de partículas elementares</a:t>
            </a:r>
          </a:p>
        </p:txBody>
      </p:sp>
      <p:sp>
        <p:nvSpPr>
          <p:cNvPr id="44036" name="CaixaDeTexto 5">
            <a:extLst>
              <a:ext uri="{FF2B5EF4-FFF2-40B4-BE49-F238E27FC236}">
                <a16:creationId xmlns:a16="http://schemas.microsoft.com/office/drawing/2014/main" id="{E9CA1E3F-395A-49B5-A755-4842DF36D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715000"/>
            <a:ext cx="9067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/>
              <a:t>Orientações: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i="1" u="sng" dirty="0"/>
              <a:t>Jean </a:t>
            </a:r>
            <a:r>
              <a:rPr lang="pt-BR" altLang="pt-BR" sz="2000" i="1" u="sng" dirty="0" err="1"/>
              <a:t>Feital</a:t>
            </a:r>
            <a:r>
              <a:rPr lang="pt-BR" altLang="pt-BR" sz="2000" i="1" u="sng" dirty="0"/>
              <a:t> </a:t>
            </a:r>
            <a:r>
              <a:rPr lang="pt-BR" altLang="pt-BR" sz="2000" i="1" u="sng" dirty="0" err="1"/>
              <a:t>Frazzoli</a:t>
            </a:r>
            <a:r>
              <a:rPr lang="pt-BR" altLang="pt-BR" sz="2000" dirty="0"/>
              <a:t>. Astrofísica de estrelas compactas como atividade suplementar no ensino médio. 2012. </a:t>
            </a:r>
          </a:p>
        </p:txBody>
      </p:sp>
      <p:pic>
        <p:nvPicPr>
          <p:cNvPr id="44037" name="Imagem 6" descr="João-Ramos-Torres-de-Mello-Neto-122x183.jpg">
            <a:extLst>
              <a:ext uri="{FF2B5EF4-FFF2-40B4-BE49-F238E27FC236}">
                <a16:creationId xmlns:a16="http://schemas.microsoft.com/office/drawing/2014/main" id="{3E3C012C-203A-41F5-B2E4-2F4598866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66800"/>
            <a:ext cx="2489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E1C00166-D298-4453-8442-6CB520B28B77}"/>
              </a:ext>
            </a:extLst>
          </p:cNvPr>
          <p:cNvSpPr/>
          <p:nvPr/>
        </p:nvSpPr>
        <p:spPr>
          <a:xfrm>
            <a:off x="5791200" y="54102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rgbClr val="2D2DB9"/>
                </a:solidFill>
              </a:rPr>
              <a:t>jtmn@if.ufrj.br</a:t>
            </a:r>
            <a:endParaRPr lang="en-US" i="1" dirty="0">
              <a:solidFill>
                <a:srgbClr val="2D2DB9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BA04B655-FD4A-4E48-9B84-7F8F4FFD6F4E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Marcus </a:t>
            </a:r>
            <a:r>
              <a:rPr lang="pt-BR" sz="3600" b="1" dirty="0" err="1"/>
              <a:t>Venicius</a:t>
            </a:r>
            <a:r>
              <a:rPr lang="pt-BR" sz="3600" b="1" dirty="0"/>
              <a:t> </a:t>
            </a:r>
            <a:r>
              <a:rPr lang="pt-BR" sz="3600" b="1" dirty="0" err="1"/>
              <a:t>Cougo</a:t>
            </a:r>
            <a:r>
              <a:rPr lang="pt-BR" sz="3600" b="1" dirty="0"/>
              <a:t> Pinto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1ED8C20-495A-4657-9137-7AF32E85CC01}"/>
              </a:ext>
            </a:extLst>
          </p:cNvPr>
          <p:cNvSpPr txBox="1"/>
          <p:nvPr/>
        </p:nvSpPr>
        <p:spPr>
          <a:xfrm>
            <a:off x="0" y="4343400"/>
            <a:ext cx="91440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Orientações</a:t>
            </a:r>
          </a:p>
          <a:p>
            <a:pPr eaLnBrk="1" hangingPunct="1">
              <a:defRPr/>
            </a:pPr>
            <a:r>
              <a:rPr lang="pt-BR" i="1" dirty="0"/>
              <a:t>Vinicius de Araujo Coelho. </a:t>
            </a:r>
            <a:r>
              <a:rPr lang="pt-BR" dirty="0"/>
              <a:t>O efeito </a:t>
            </a:r>
            <a:r>
              <a:rPr lang="pt-BR" dirty="0" err="1"/>
              <a:t>Faraday</a:t>
            </a:r>
            <a:r>
              <a:rPr lang="pt-BR" dirty="0"/>
              <a:t>: exposição teórica didática e experimento de baixo custo (com Carlos Farina). 2017</a:t>
            </a:r>
            <a:endParaRPr lang="pt-BR" i="1" dirty="0"/>
          </a:p>
          <a:p>
            <a:pPr eaLnBrk="1" hangingPunct="1">
              <a:defRPr/>
            </a:pPr>
            <a:r>
              <a:rPr lang="pt-BR" i="1" dirty="0"/>
              <a:t>Jorge Luiz Gomes Dias</a:t>
            </a:r>
            <a:r>
              <a:rPr lang="pt-BR" dirty="0"/>
              <a:t>. Idealizações em mecânica newtoniana. 2011. </a:t>
            </a:r>
          </a:p>
        </p:txBody>
      </p:sp>
      <p:pic>
        <p:nvPicPr>
          <p:cNvPr id="48132" name="Imagem 3" descr="Marcus-Venicius-Cougo-Pinto-122x183.jpg">
            <a:extLst>
              <a:ext uri="{FF2B5EF4-FFF2-40B4-BE49-F238E27FC236}">
                <a16:creationId xmlns:a16="http://schemas.microsoft.com/office/drawing/2014/main" id="{055D7952-5447-4DE7-AC82-FFF3487F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90600"/>
            <a:ext cx="2362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CaixaDeTexto 6">
            <a:extLst>
              <a:ext uri="{FF2B5EF4-FFF2-40B4-BE49-F238E27FC236}">
                <a16:creationId xmlns:a16="http://schemas.microsoft.com/office/drawing/2014/main" id="{78EAC867-6C81-4B12-B8AD-3994923B3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66294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</a:t>
            </a:r>
            <a:r>
              <a:rPr lang="pt-BR" b="1" dirty="0"/>
              <a:t>:</a:t>
            </a:r>
          </a:p>
          <a:p>
            <a:pPr eaLnBrk="1" hangingPunct="1">
              <a:defRPr/>
            </a:pPr>
            <a:r>
              <a:rPr lang="pt-BR" dirty="0"/>
              <a:t>1. Fundamentos da mecânica clássica para ensino: referenciais, forças, etc.</a:t>
            </a:r>
          </a:p>
          <a:p>
            <a:pPr eaLnBrk="1" hangingPunct="1">
              <a:defRPr/>
            </a:pPr>
            <a:r>
              <a:rPr lang="pt-BR" dirty="0"/>
              <a:t>2. Fundamentos de termodinâmica para ensino.</a:t>
            </a:r>
          </a:p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Física:</a:t>
            </a:r>
            <a:r>
              <a:rPr lang="pt-BR" dirty="0"/>
              <a:t> Teoria Quântica de Campos; efeito </a:t>
            </a:r>
            <a:r>
              <a:rPr lang="pt-BR" dirty="0" err="1"/>
              <a:t>Casimir</a:t>
            </a:r>
            <a:r>
              <a:rPr lang="pt-BR" dirty="0"/>
              <a:t>, teorias deformadas.</a:t>
            </a:r>
            <a:endParaRPr lang="en-US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7" name="Retângulo de cantos arredondados 6">
            <a:extLst>
              <a:ext uri="{FF2B5EF4-FFF2-40B4-BE49-F238E27FC236}">
                <a16:creationId xmlns:a16="http://schemas.microsoft.com/office/drawing/2014/main" id="{D785462B-B993-4CED-8A50-8EDF7A83E396}"/>
              </a:ext>
            </a:extLst>
          </p:cNvPr>
          <p:cNvSpPr/>
          <p:nvPr/>
        </p:nvSpPr>
        <p:spPr>
          <a:xfrm>
            <a:off x="5562600" y="60198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chemeClr val="accent6"/>
                </a:solidFill>
              </a:rPr>
              <a:t>marcus@if.ufrj.br</a:t>
            </a:r>
            <a:endParaRPr lang="en-US" i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2">
            <a:extLst>
              <a:ext uri="{FF2B5EF4-FFF2-40B4-BE49-F238E27FC236}">
                <a16:creationId xmlns:a16="http://schemas.microsoft.com/office/drawing/2014/main" id="{A75C086C-6C74-47EA-97F5-22D5659DB6AF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 err="1"/>
              <a:t>Irina</a:t>
            </a:r>
            <a:r>
              <a:rPr lang="pt-BR" sz="3600" b="1" dirty="0"/>
              <a:t> </a:t>
            </a:r>
            <a:r>
              <a:rPr lang="pt-BR" sz="3600" b="1" dirty="0" err="1"/>
              <a:t>Nasteva</a:t>
            </a:r>
            <a:endParaRPr lang="pt-BR" sz="3600" b="1" dirty="0"/>
          </a:p>
        </p:txBody>
      </p:sp>
      <p:pic>
        <p:nvPicPr>
          <p:cNvPr id="34819" name="Imagem 3" descr="irina_lhc_2-2-183x300.jpg">
            <a:extLst>
              <a:ext uri="{FF2B5EF4-FFF2-40B4-BE49-F238E27FC236}">
                <a16:creationId xmlns:a16="http://schemas.microsoft.com/office/drawing/2014/main" id="{F54A887E-2F70-4653-A08F-D7F4322B5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066800"/>
            <a:ext cx="17430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de cantos arredondados 4">
            <a:extLst>
              <a:ext uri="{FF2B5EF4-FFF2-40B4-BE49-F238E27FC236}">
                <a16:creationId xmlns:a16="http://schemas.microsoft.com/office/drawing/2014/main" id="{036B0DCA-2760-4E41-98C5-9EC0A6567F9C}"/>
              </a:ext>
            </a:extLst>
          </p:cNvPr>
          <p:cNvSpPr/>
          <p:nvPr/>
        </p:nvSpPr>
        <p:spPr>
          <a:xfrm>
            <a:off x="5410200" y="60198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chemeClr val="accent6"/>
                </a:solidFill>
              </a:rPr>
              <a:t>irina@if.ufrj.br</a:t>
            </a:r>
            <a:endParaRPr lang="pt-BR" i="1" dirty="0">
              <a:solidFill>
                <a:schemeClr val="accent6"/>
              </a:solidFill>
              <a:hlinkClick r:id="rId3"/>
            </a:endParaRPr>
          </a:p>
        </p:txBody>
      </p:sp>
      <p:sp>
        <p:nvSpPr>
          <p:cNvPr id="34821" name="CaixaDeTexto 6">
            <a:extLst>
              <a:ext uri="{FF2B5EF4-FFF2-40B4-BE49-F238E27FC236}">
                <a16:creationId xmlns:a16="http://schemas.microsoft.com/office/drawing/2014/main" id="{AED46432-D370-4AA0-8CBD-BC68671F5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6800"/>
            <a:ext cx="739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800" b="1"/>
              <a:t>Temas - Física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800"/>
              <a:t>Física experimental de partículas, instrumentação</a:t>
            </a:r>
          </a:p>
        </p:txBody>
      </p:sp>
      <p:sp>
        <p:nvSpPr>
          <p:cNvPr id="34822" name="CaixaDeTexto 7">
            <a:extLst>
              <a:ext uri="{FF2B5EF4-FFF2-40B4-BE49-F238E27FC236}">
                <a16:creationId xmlns:a16="http://schemas.microsoft.com/office/drawing/2014/main" id="{35C90D5D-B58E-4359-AEC5-44F53C2B1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905000"/>
            <a:ext cx="701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/>
              <a:t>Temas – Ensino de Física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Física de partículas e física moderna no ensino médio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Experimentos na sala de aula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Métodos ativos de ensino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09F66FC-E163-464F-B3FB-41396C72ADA8}"/>
              </a:ext>
            </a:extLst>
          </p:cNvPr>
          <p:cNvSpPr/>
          <p:nvPr/>
        </p:nvSpPr>
        <p:spPr>
          <a:xfrm>
            <a:off x="228600" y="3573463"/>
            <a:ext cx="8610600" cy="2370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en-GB" sz="1600" b="1" dirty="0" err="1">
                <a:solidFill>
                  <a:srgbClr val="000000"/>
                </a:solidFill>
              </a:rPr>
              <a:t>Orientações</a:t>
            </a:r>
            <a:r>
              <a:rPr lang="en-GB" sz="1600" b="1" dirty="0">
                <a:solidFill>
                  <a:srgbClr val="000000"/>
                </a:solidFill>
              </a:rPr>
              <a:t> – MNPEF – Polo </a:t>
            </a:r>
            <a:r>
              <a:rPr lang="en-GB" sz="1600" b="1" dirty="0" err="1">
                <a:solidFill>
                  <a:srgbClr val="000000"/>
                </a:solidFill>
              </a:rPr>
              <a:t>Macaé</a:t>
            </a:r>
            <a:endParaRPr lang="en-US" sz="1600" b="1" dirty="0">
              <a:solidFill>
                <a:srgbClr val="000000"/>
              </a:solidFill>
            </a:endParaRPr>
          </a:p>
          <a:p>
            <a:pPr marL="342900" indent="-342900" eaLnBrk="1" hangingPunct="1">
              <a:spcAft>
                <a:spcPts val="600"/>
              </a:spcAft>
              <a:defRPr/>
            </a:pPr>
            <a:r>
              <a:rPr lang="en-US" sz="1600" dirty="0"/>
              <a:t>Alan de Souza – </a:t>
            </a:r>
            <a:r>
              <a:rPr lang="en-US" sz="1600" i="1" dirty="0"/>
              <a:t>Um novo </a:t>
            </a:r>
            <a:r>
              <a:rPr lang="en-US" sz="1600" i="1" dirty="0" err="1"/>
              <a:t>exercício</a:t>
            </a:r>
            <a:r>
              <a:rPr lang="en-US" sz="1600" i="1" dirty="0"/>
              <a:t> de International </a:t>
            </a:r>
            <a:r>
              <a:rPr lang="en-US" sz="1600" i="1" dirty="0" err="1"/>
              <a:t>Masterclass</a:t>
            </a:r>
            <a:r>
              <a:rPr lang="en-US" sz="1600" i="1" dirty="0"/>
              <a:t> </a:t>
            </a:r>
            <a:r>
              <a:rPr lang="en-US" sz="1600" i="1" dirty="0" err="1"/>
              <a:t>para</a:t>
            </a:r>
            <a:r>
              <a:rPr lang="en-US" sz="1600" i="1" dirty="0"/>
              <a:t> </a:t>
            </a:r>
            <a:r>
              <a:rPr lang="en-US" sz="1600" i="1" dirty="0" err="1"/>
              <a:t>ensinar</a:t>
            </a:r>
            <a:r>
              <a:rPr lang="en-US" sz="1600" i="1" dirty="0"/>
              <a:t> </a:t>
            </a:r>
            <a:r>
              <a:rPr lang="en-US" sz="1600" i="1" dirty="0" err="1"/>
              <a:t>física</a:t>
            </a:r>
            <a:r>
              <a:rPr lang="en-US" sz="1600" i="1" dirty="0"/>
              <a:t> de </a:t>
            </a:r>
            <a:r>
              <a:rPr lang="en-US" sz="1600" i="1" dirty="0" err="1"/>
              <a:t>partículas</a:t>
            </a:r>
            <a:r>
              <a:rPr lang="en-US" sz="1600" dirty="0"/>
              <a:t>, (2017, UFRJ – campus </a:t>
            </a:r>
            <a:r>
              <a:rPr lang="en-US" sz="1600" dirty="0" err="1"/>
              <a:t>Macaé</a:t>
            </a:r>
            <a:r>
              <a:rPr lang="en-US" sz="1600" dirty="0"/>
              <a:t>).</a:t>
            </a:r>
            <a:endParaRPr lang="en-GB" sz="1600" b="1" dirty="0">
              <a:solidFill>
                <a:srgbClr val="000000"/>
              </a:solidFill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 b="1" dirty="0" err="1">
                <a:solidFill>
                  <a:srgbClr val="000000"/>
                </a:solidFill>
              </a:rPr>
              <a:t>Orientações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b="1" dirty="0" err="1">
                <a:solidFill>
                  <a:srgbClr val="000000"/>
                </a:solidFill>
              </a:rPr>
              <a:t>em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b="1" dirty="0" err="1">
                <a:solidFill>
                  <a:srgbClr val="000000"/>
                </a:solidFill>
              </a:rPr>
              <a:t>andamento</a:t>
            </a:r>
            <a:r>
              <a:rPr lang="en-GB" sz="1600" b="1" dirty="0">
                <a:solidFill>
                  <a:srgbClr val="000000"/>
                </a:solidFill>
              </a:rPr>
              <a:t>:</a:t>
            </a:r>
            <a:endParaRPr lang="en-US" sz="1600" b="1" dirty="0">
              <a:solidFill>
                <a:srgbClr val="000000"/>
              </a:solidFill>
            </a:endParaRPr>
          </a:p>
          <a:p>
            <a:pPr marL="342900" indent="-342900" eaLnBrk="1" hangingPunct="1">
              <a:spcAft>
                <a:spcPts val="600"/>
              </a:spcAft>
              <a:defRPr/>
            </a:pPr>
            <a:r>
              <a:rPr lang="en-US" sz="1600" dirty="0"/>
              <a:t>Carol Dias – </a:t>
            </a:r>
            <a:r>
              <a:rPr lang="en-US" sz="1600" i="1" dirty="0"/>
              <a:t>As </a:t>
            </a:r>
            <a:r>
              <a:rPr lang="en-US" sz="1600" i="1" dirty="0" err="1"/>
              <a:t>diferentes</a:t>
            </a:r>
            <a:r>
              <a:rPr lang="en-US" sz="1600" i="1" dirty="0"/>
              <a:t> </a:t>
            </a:r>
            <a:r>
              <a:rPr lang="en-US" sz="1600" i="1" dirty="0" err="1"/>
              <a:t>interpretações</a:t>
            </a:r>
            <a:r>
              <a:rPr lang="en-US" sz="1600" i="1" dirty="0"/>
              <a:t> </a:t>
            </a:r>
            <a:r>
              <a:rPr lang="en-US" sz="1600" i="1" dirty="0" err="1"/>
              <a:t>para</a:t>
            </a:r>
            <a:r>
              <a:rPr lang="en-US" sz="1600" i="1" dirty="0"/>
              <a:t> a </a:t>
            </a:r>
            <a:r>
              <a:rPr lang="en-US" sz="1600" i="1" dirty="0" err="1"/>
              <a:t>natureza</a:t>
            </a:r>
            <a:r>
              <a:rPr lang="en-US" sz="1600" i="1" dirty="0"/>
              <a:t> da </a:t>
            </a:r>
            <a:r>
              <a:rPr lang="en-US" sz="1600" i="1" dirty="0" err="1"/>
              <a:t>luz</a:t>
            </a:r>
            <a:r>
              <a:rPr lang="en-US" sz="1600" i="1" dirty="0"/>
              <a:t>: </a:t>
            </a:r>
            <a:r>
              <a:rPr lang="en-US" sz="1600" i="1" dirty="0" err="1"/>
              <a:t>uma</a:t>
            </a:r>
            <a:r>
              <a:rPr lang="en-US" sz="1600" i="1" dirty="0"/>
              <a:t> </a:t>
            </a:r>
            <a:r>
              <a:rPr lang="en-US" sz="1600" i="1" dirty="0" err="1"/>
              <a:t>abordagem</a:t>
            </a:r>
            <a:r>
              <a:rPr lang="en-US" sz="1600" i="1" dirty="0"/>
              <a:t> </a:t>
            </a:r>
            <a:r>
              <a:rPr lang="en-US" sz="1600" i="1" dirty="0" err="1"/>
              <a:t>para</a:t>
            </a:r>
            <a:r>
              <a:rPr lang="en-US" sz="1600" i="1" dirty="0"/>
              <a:t> o </a:t>
            </a:r>
            <a:r>
              <a:rPr lang="en-US" sz="1600" i="1" dirty="0" err="1"/>
              <a:t>ensino</a:t>
            </a:r>
            <a:r>
              <a:rPr lang="en-US" sz="1600" i="1" dirty="0"/>
              <a:t> </a:t>
            </a:r>
            <a:r>
              <a:rPr lang="en-US" sz="1600" i="1" dirty="0" err="1"/>
              <a:t>médio</a:t>
            </a:r>
            <a:r>
              <a:rPr lang="en-US" sz="1600" i="1" dirty="0"/>
              <a:t> </a:t>
            </a:r>
            <a:r>
              <a:rPr lang="en-US" sz="1600" i="1" dirty="0" err="1"/>
              <a:t>usando</a:t>
            </a:r>
            <a:r>
              <a:rPr lang="en-US" sz="1600" i="1" dirty="0"/>
              <a:t> </a:t>
            </a:r>
            <a:r>
              <a:rPr lang="en-US" sz="1600" i="1" dirty="0" err="1"/>
              <a:t>histórias</a:t>
            </a:r>
            <a:r>
              <a:rPr lang="en-US" sz="1600" i="1" dirty="0"/>
              <a:t> </a:t>
            </a:r>
            <a:r>
              <a:rPr lang="en-US" sz="1600" i="1" dirty="0" err="1"/>
              <a:t>em</a:t>
            </a:r>
            <a:r>
              <a:rPr lang="en-US" sz="1600" i="1" dirty="0"/>
              <a:t> </a:t>
            </a:r>
            <a:r>
              <a:rPr lang="en-US" sz="1600" i="1" dirty="0" err="1"/>
              <a:t>quadrinhos</a:t>
            </a:r>
            <a:r>
              <a:rPr lang="en-US" sz="1600" i="1" dirty="0"/>
              <a:t> </a:t>
            </a:r>
            <a:r>
              <a:rPr lang="en-US" sz="1600" dirty="0"/>
              <a:t>(UFRJ – campus </a:t>
            </a:r>
            <a:r>
              <a:rPr lang="en-US" sz="1600" dirty="0" err="1"/>
              <a:t>Macaé</a:t>
            </a:r>
            <a:r>
              <a:rPr lang="en-US" sz="1600" dirty="0"/>
              <a:t>, co-</a:t>
            </a:r>
            <a:r>
              <a:rPr lang="en-US" sz="1600" dirty="0" err="1"/>
              <a:t>orientação</a:t>
            </a:r>
            <a:r>
              <a:rPr lang="en-US" sz="1600" dirty="0"/>
              <a:t> com R. </a:t>
            </a:r>
            <a:r>
              <a:rPr lang="en-US" sz="1600" dirty="0" err="1"/>
              <a:t>Púpio</a:t>
            </a:r>
            <a:r>
              <a:rPr lang="en-US" sz="1600" dirty="0"/>
              <a:t>).</a:t>
            </a:r>
          </a:p>
          <a:p>
            <a:pPr marL="342900" indent="-342900" eaLnBrk="1" hangingPunct="1">
              <a:spcAft>
                <a:spcPts val="600"/>
              </a:spcAft>
              <a:defRPr/>
            </a:pPr>
            <a:r>
              <a:rPr lang="en-US" sz="1600" dirty="0" err="1"/>
              <a:t>Odaiana</a:t>
            </a:r>
            <a:r>
              <a:rPr lang="en-US" sz="1600" dirty="0"/>
              <a:t> </a:t>
            </a:r>
            <a:r>
              <a:rPr lang="en-US" sz="1600" dirty="0" err="1"/>
              <a:t>Freitas</a:t>
            </a:r>
            <a:r>
              <a:rPr lang="en-US" sz="1600" dirty="0"/>
              <a:t> – </a:t>
            </a:r>
            <a:r>
              <a:rPr lang="en-US" sz="1600" i="1" dirty="0" err="1"/>
              <a:t>Gamificação</a:t>
            </a:r>
            <a:r>
              <a:rPr lang="en-US" sz="1600" i="1" dirty="0"/>
              <a:t> da </a:t>
            </a:r>
            <a:r>
              <a:rPr lang="en-US" sz="1600" i="1" dirty="0" err="1"/>
              <a:t>sala</a:t>
            </a:r>
            <a:r>
              <a:rPr lang="en-US" sz="1600" i="1" dirty="0"/>
              <a:t> de aula: </a:t>
            </a:r>
            <a:r>
              <a:rPr lang="en-US" sz="1600" i="1" dirty="0" err="1"/>
              <a:t>uma</a:t>
            </a:r>
            <a:r>
              <a:rPr lang="en-US" sz="1600" i="1" dirty="0"/>
              <a:t> </a:t>
            </a:r>
            <a:r>
              <a:rPr lang="en-US" sz="1600" i="1" dirty="0" err="1"/>
              <a:t>estratégia</a:t>
            </a:r>
            <a:r>
              <a:rPr lang="en-US" sz="1600" i="1" dirty="0"/>
              <a:t> </a:t>
            </a:r>
            <a:r>
              <a:rPr lang="en-US" sz="1600" i="1" dirty="0" err="1"/>
              <a:t>para</a:t>
            </a:r>
            <a:r>
              <a:rPr lang="en-US" sz="1600" i="1" dirty="0"/>
              <a:t> o </a:t>
            </a:r>
            <a:r>
              <a:rPr lang="en-US" sz="1600" i="1" dirty="0" err="1"/>
              <a:t>ensino</a:t>
            </a:r>
            <a:r>
              <a:rPr lang="en-US" sz="1600" i="1" dirty="0"/>
              <a:t> de </a:t>
            </a:r>
            <a:r>
              <a:rPr lang="en-US" sz="1600" i="1" dirty="0" err="1"/>
              <a:t>conceitos</a:t>
            </a:r>
            <a:r>
              <a:rPr lang="en-US" sz="1600" i="1" dirty="0"/>
              <a:t> da </a:t>
            </a:r>
            <a:r>
              <a:rPr lang="en-US" sz="1600" i="1" dirty="0" err="1"/>
              <a:t>física</a:t>
            </a:r>
            <a:r>
              <a:rPr lang="en-US" sz="1600" i="1" dirty="0"/>
              <a:t> </a:t>
            </a:r>
            <a:r>
              <a:rPr lang="en-US" sz="1600" i="1" dirty="0" err="1"/>
              <a:t>térmica</a:t>
            </a:r>
            <a:r>
              <a:rPr lang="en-US" sz="1600" i="1" dirty="0"/>
              <a:t> </a:t>
            </a:r>
            <a:r>
              <a:rPr lang="en-US" sz="1600" dirty="0"/>
              <a:t>(UFRJ – campus </a:t>
            </a:r>
            <a:r>
              <a:rPr lang="en-US" sz="1600" dirty="0" err="1"/>
              <a:t>Macaé</a:t>
            </a:r>
            <a:r>
              <a:rPr lang="en-US" sz="1600" dirty="0"/>
              <a:t>, co-</a:t>
            </a:r>
            <a:r>
              <a:rPr lang="en-US" sz="1600" dirty="0" err="1"/>
              <a:t>orientação</a:t>
            </a:r>
            <a:r>
              <a:rPr lang="en-US" sz="1600" dirty="0"/>
              <a:t> com R. </a:t>
            </a:r>
            <a:r>
              <a:rPr lang="en-US" sz="1600" dirty="0" err="1"/>
              <a:t>Púpio</a:t>
            </a:r>
            <a:r>
              <a:rPr lang="en-US" sz="16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9465902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D51B2160-F325-4899-8FC8-C7BD72CEF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976313"/>
            <a:ext cx="449738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pt-BR" sz="1600" b="1">
                <a:solidFill>
                  <a:srgbClr val="000000"/>
                </a:solidFill>
              </a:rPr>
              <a:t>Tema proposto:</a:t>
            </a:r>
            <a:endParaRPr lang="en-US" altLang="pt-BR" sz="16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pt-BR" sz="2400">
                <a:solidFill>
                  <a:srgbClr val="000000"/>
                </a:solidFill>
              </a:rPr>
              <a:t>Física de partículas usando um detector de raios cósmicos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pt-BR" sz="1600"/>
              <a:t>Criação de uma sequência didática sobre física de partículas e raios cósmicos, baseada em experimentos com o detector portátil de raios cósmicos CosmicPi: 2 cintiladores em coincidência, com arduino e raspberry pi.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pt-BR" sz="800">
              <a:solidFill>
                <a:srgbClr val="000090"/>
              </a:solidFill>
            </a:endParaRPr>
          </a:p>
        </p:txBody>
      </p:sp>
      <p:pic>
        <p:nvPicPr>
          <p:cNvPr id="35843" name="picture">
            <a:extLst>
              <a:ext uri="{FF2B5EF4-FFF2-40B4-BE49-F238E27FC236}">
                <a16:creationId xmlns:a16="http://schemas.microsoft.com/office/drawing/2014/main" id="{0CDA543C-9851-42F9-8CE3-C8A9EFD24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452813"/>
            <a:ext cx="5283200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 descr="cosmicpi_10.png">
            <a:extLst>
              <a:ext uri="{FF2B5EF4-FFF2-40B4-BE49-F238E27FC236}">
                <a16:creationId xmlns:a16="http://schemas.microsoft.com/office/drawing/2014/main" id="{095C8507-8D8C-4691-A780-18E20798E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887413"/>
            <a:ext cx="4497387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cosmicpi_11.png">
            <a:extLst>
              <a:ext uri="{FF2B5EF4-FFF2-40B4-BE49-F238E27FC236}">
                <a16:creationId xmlns:a16="http://schemas.microsoft.com/office/drawing/2014/main" id="{21C49B68-B895-4D78-ABA8-52FEC12F8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2182813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 descr="cosmicpi_06.jpeg">
            <a:extLst>
              <a:ext uri="{FF2B5EF4-FFF2-40B4-BE49-F238E27FC236}">
                <a16:creationId xmlns:a16="http://schemas.microsoft.com/office/drawing/2014/main" id="{020E37D3-E21E-4674-80AC-EA26E0800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733800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de cantos arredondados 8">
            <a:extLst>
              <a:ext uri="{FF2B5EF4-FFF2-40B4-BE49-F238E27FC236}">
                <a16:creationId xmlns:a16="http://schemas.microsoft.com/office/drawing/2014/main" id="{4F373CB4-365F-4B40-BCBB-5CCD4A6574E9}"/>
              </a:ext>
            </a:extLst>
          </p:cNvPr>
          <p:cNvSpPr/>
          <p:nvPr/>
        </p:nvSpPr>
        <p:spPr>
          <a:xfrm>
            <a:off x="914400" y="1524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 err="1"/>
              <a:t>Irina</a:t>
            </a:r>
            <a:r>
              <a:rPr lang="pt-BR" sz="3600" b="1" dirty="0"/>
              <a:t> </a:t>
            </a:r>
            <a:r>
              <a:rPr lang="pt-BR" sz="3600" b="1" dirty="0" err="1"/>
              <a:t>Nasteva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2121290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07CFBB6B-4B6C-47E7-A85B-2D02F0F0261F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Felipe S. S. da Rosa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ACEDCEC-5CD1-4365-99A7-4F795EF110C7}"/>
              </a:ext>
            </a:extLst>
          </p:cNvPr>
          <p:cNvSpPr txBox="1"/>
          <p:nvPr/>
        </p:nvSpPr>
        <p:spPr>
          <a:xfrm>
            <a:off x="304800" y="2328863"/>
            <a:ext cx="716280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Temas</a:t>
            </a:r>
          </a:p>
          <a:p>
            <a:pPr eaLnBrk="1" hangingPunct="1">
              <a:defRPr/>
            </a:pPr>
            <a:r>
              <a:rPr lang="en-US" u="sng" dirty="0" err="1"/>
              <a:t>Ensino</a:t>
            </a:r>
            <a:r>
              <a:rPr lang="en-US" u="sng" dirty="0"/>
              <a:t> de </a:t>
            </a:r>
            <a:r>
              <a:rPr lang="en-US" u="sng" dirty="0" err="1"/>
              <a:t>Física</a:t>
            </a:r>
            <a:endParaRPr lang="en-US" u="sng" dirty="0"/>
          </a:p>
          <a:p>
            <a:pPr eaLnBrk="1" hangingPunct="1">
              <a:defRPr/>
            </a:pPr>
            <a:r>
              <a:rPr lang="en-US" dirty="0"/>
              <a:t>1) </a:t>
            </a:r>
            <a:r>
              <a:rPr lang="en-US" dirty="0" err="1"/>
              <a:t>Computação</a:t>
            </a:r>
            <a:r>
              <a:rPr lang="en-US" dirty="0"/>
              <a:t> </a:t>
            </a:r>
            <a:r>
              <a:rPr lang="en-US" dirty="0" err="1"/>
              <a:t>gráfica</a:t>
            </a:r>
            <a:r>
              <a:rPr lang="en-US" dirty="0"/>
              <a:t> no </a:t>
            </a:r>
            <a:r>
              <a:rPr lang="en-US" dirty="0" err="1"/>
              <a:t>eletromagnetismo</a:t>
            </a:r>
            <a:r>
              <a:rPr lang="en-US" dirty="0"/>
              <a:t>: </a:t>
            </a:r>
            <a:r>
              <a:rPr lang="en-US" dirty="0" err="1"/>
              <a:t>explorar</a:t>
            </a:r>
            <a:r>
              <a:rPr lang="en-US" dirty="0"/>
              <a:t> </a:t>
            </a:r>
            <a:r>
              <a:rPr lang="en-US" dirty="0" err="1"/>
              <a:t>ferramentas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o </a:t>
            </a:r>
            <a:r>
              <a:rPr lang="en-US" dirty="0" err="1"/>
              <a:t>Mathematica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vizualizar</a:t>
            </a:r>
            <a:r>
              <a:rPr lang="en-US" dirty="0"/>
              <a:t> </a:t>
            </a:r>
            <a:r>
              <a:rPr lang="en-US" dirty="0" err="1"/>
              <a:t>fenômenos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ideias</a:t>
            </a:r>
            <a:r>
              <a:rPr lang="en-US" dirty="0"/>
              <a:t> </a:t>
            </a:r>
            <a:r>
              <a:rPr lang="en-US" dirty="0" err="1"/>
              <a:t>conceitualmente</a:t>
            </a:r>
            <a:r>
              <a:rPr lang="en-US" dirty="0"/>
              <a:t> </a:t>
            </a:r>
            <a:r>
              <a:rPr lang="en-US" dirty="0" err="1"/>
              <a:t>difíceis</a:t>
            </a:r>
            <a:r>
              <a:rPr lang="en-US" dirty="0"/>
              <a:t>.</a:t>
            </a: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6ADF4B0D-04B4-4FA3-B965-A55B9D06F8FC}"/>
              </a:ext>
            </a:extLst>
          </p:cNvPr>
          <p:cNvSpPr/>
          <p:nvPr/>
        </p:nvSpPr>
        <p:spPr>
          <a:xfrm>
            <a:off x="5562600" y="59436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chemeClr val="accent6"/>
                </a:solidFill>
              </a:rPr>
              <a:t>frosa@if.ufrj.br</a:t>
            </a:r>
            <a:endParaRPr lang="en-US" i="1" dirty="0">
              <a:solidFill>
                <a:schemeClr val="accent6"/>
              </a:solidFill>
            </a:endParaRPr>
          </a:p>
        </p:txBody>
      </p:sp>
      <p:pic>
        <p:nvPicPr>
          <p:cNvPr id="39941" name="Imagem 6" descr="Felipe-Siqueira-de-Souza-da-Rosa-199x300.jpg">
            <a:extLst>
              <a:ext uri="{FF2B5EF4-FFF2-40B4-BE49-F238E27FC236}">
                <a16:creationId xmlns:a16="http://schemas.microsoft.com/office/drawing/2014/main" id="{7A113D12-1865-4B8E-995B-37EA4900C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914400"/>
            <a:ext cx="18954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>
            <a:extLst>
              <a:ext uri="{FF2B5EF4-FFF2-40B4-BE49-F238E27FC236}">
                <a16:creationId xmlns:a16="http://schemas.microsoft.com/office/drawing/2014/main" id="{E2258A43-2CFE-4A91-B8CB-EAD00DAD5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86238"/>
            <a:ext cx="26670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E1C518B-8637-4D2A-8087-7AEAA2E5C768}"/>
              </a:ext>
            </a:extLst>
          </p:cNvPr>
          <p:cNvSpPr txBox="1"/>
          <p:nvPr/>
        </p:nvSpPr>
        <p:spPr>
          <a:xfrm>
            <a:off x="228600" y="990600"/>
            <a:ext cx="7162800" cy="1292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Temas</a:t>
            </a:r>
          </a:p>
          <a:p>
            <a:pPr eaLnBrk="1" hangingPunct="1">
              <a:defRPr/>
            </a:pPr>
            <a:r>
              <a:rPr lang="en-US" sz="1800" u="sng" dirty="0" err="1"/>
              <a:t>Física</a:t>
            </a:r>
            <a:endParaRPr lang="en-US" sz="1800" u="sng" dirty="0"/>
          </a:p>
          <a:p>
            <a:pPr eaLnBrk="1" hangingPunct="1">
              <a:defRPr/>
            </a:pPr>
            <a:r>
              <a:rPr lang="en-US" sz="1800" dirty="0" err="1"/>
              <a:t>Eletrodinâmica</a:t>
            </a:r>
            <a:r>
              <a:rPr lang="en-US" sz="1800" dirty="0"/>
              <a:t> </a:t>
            </a:r>
            <a:r>
              <a:rPr lang="en-US" sz="1800" dirty="0" err="1"/>
              <a:t>quântica</a:t>
            </a:r>
            <a:r>
              <a:rPr lang="en-US" sz="1800" dirty="0"/>
              <a:t> a </a:t>
            </a:r>
            <a:r>
              <a:rPr lang="en-US" sz="1800" dirty="0" err="1"/>
              <a:t>baixas</a:t>
            </a:r>
            <a:r>
              <a:rPr lang="en-US" sz="1800" dirty="0"/>
              <a:t> </a:t>
            </a:r>
            <a:r>
              <a:rPr lang="en-US" sz="1800" dirty="0" err="1"/>
              <a:t>energias</a:t>
            </a:r>
            <a:r>
              <a:rPr lang="en-US" sz="1800" dirty="0"/>
              <a:t>: </a:t>
            </a:r>
            <a:r>
              <a:rPr lang="en-US" sz="1800" dirty="0" err="1"/>
              <a:t>forças</a:t>
            </a:r>
            <a:r>
              <a:rPr lang="en-US" sz="1800" dirty="0"/>
              <a:t> </a:t>
            </a:r>
            <a:r>
              <a:rPr lang="en-US" sz="1800" dirty="0" err="1"/>
              <a:t>dispersivas</a:t>
            </a:r>
            <a:r>
              <a:rPr lang="en-US" sz="1800" dirty="0"/>
              <a:t>, </a:t>
            </a:r>
            <a:r>
              <a:rPr lang="en-US" sz="1800" dirty="0" err="1"/>
              <a:t>decaimento</a:t>
            </a:r>
            <a:r>
              <a:rPr lang="en-US" sz="1800" dirty="0"/>
              <a:t> de </a:t>
            </a:r>
            <a:r>
              <a:rPr lang="en-US" sz="1800" dirty="0" err="1"/>
              <a:t>emissores</a:t>
            </a:r>
            <a:r>
              <a:rPr lang="en-US" sz="1800" dirty="0"/>
              <a:t> </a:t>
            </a:r>
            <a:r>
              <a:rPr lang="en-US" sz="1800" dirty="0" err="1"/>
              <a:t>quânticos</a:t>
            </a:r>
            <a:r>
              <a:rPr lang="en-US" sz="1800" dirty="0"/>
              <a:t>, </a:t>
            </a:r>
            <a:r>
              <a:rPr lang="en-US" sz="1800" dirty="0" err="1"/>
              <a:t>transferência</a:t>
            </a:r>
            <a:r>
              <a:rPr lang="en-US" sz="1800" dirty="0"/>
              <a:t> de </a:t>
            </a:r>
            <a:r>
              <a:rPr lang="en-US" sz="1800" dirty="0" err="1"/>
              <a:t>energia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microescala</a:t>
            </a:r>
            <a:r>
              <a:rPr lang="en-US" sz="1800" dirty="0"/>
              <a:t>.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0687142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CD4AFE52-5AAD-4DE7-A9D2-259B5D884103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Felipe S. S. da Rosa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756196-3DBD-4F66-BFE0-FDF0618791A7}"/>
              </a:ext>
            </a:extLst>
          </p:cNvPr>
          <p:cNvSpPr txBox="1"/>
          <p:nvPr/>
        </p:nvSpPr>
        <p:spPr>
          <a:xfrm>
            <a:off x="0" y="914400"/>
            <a:ext cx="71628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Temas</a:t>
            </a:r>
          </a:p>
          <a:p>
            <a:pPr eaLnBrk="1" hangingPunct="1">
              <a:defRPr/>
            </a:pPr>
            <a:r>
              <a:rPr lang="en-US" u="sng" dirty="0" err="1"/>
              <a:t>Ensino</a:t>
            </a:r>
            <a:r>
              <a:rPr lang="en-US" u="sng" dirty="0"/>
              <a:t> de </a:t>
            </a:r>
            <a:r>
              <a:rPr lang="en-US" u="sng" dirty="0" err="1"/>
              <a:t>Física</a:t>
            </a:r>
            <a:endParaRPr lang="en-US" u="sng" dirty="0"/>
          </a:p>
          <a:p>
            <a:pPr eaLnBrk="1" hangingPunct="1">
              <a:defRPr/>
            </a:pPr>
            <a:r>
              <a:rPr lang="en-US" dirty="0"/>
              <a:t>2) </a:t>
            </a:r>
            <a:r>
              <a:rPr lang="en-US" dirty="0" err="1"/>
              <a:t>Computação</a:t>
            </a:r>
            <a:r>
              <a:rPr lang="en-US" dirty="0"/>
              <a:t> </a:t>
            </a:r>
            <a:r>
              <a:rPr lang="en-US" dirty="0" err="1"/>
              <a:t>gráfica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gravitação</a:t>
            </a:r>
            <a:r>
              <a:rPr lang="en-US" dirty="0"/>
              <a:t>: </a:t>
            </a:r>
            <a:r>
              <a:rPr lang="en-US" dirty="0" err="1"/>
              <a:t>utilizar</a:t>
            </a:r>
            <a:r>
              <a:rPr lang="en-US" dirty="0"/>
              <a:t> </a:t>
            </a:r>
            <a:r>
              <a:rPr lang="en-US" dirty="0" err="1"/>
              <a:t>ferramentas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o Universe Sandbox </a:t>
            </a:r>
            <a:r>
              <a:rPr lang="en-US" dirty="0" err="1"/>
              <a:t>para</a:t>
            </a:r>
            <a:r>
              <a:rPr lang="en-US" dirty="0"/>
              <a:t> a </a:t>
            </a:r>
            <a:r>
              <a:rPr lang="en-US" dirty="0" err="1"/>
              <a:t>ilustração</a:t>
            </a:r>
            <a:r>
              <a:rPr lang="en-US" dirty="0"/>
              <a:t> de </a:t>
            </a:r>
            <a:r>
              <a:rPr lang="en-US" dirty="0" err="1"/>
              <a:t>fenômenos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normalmente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inacessíveis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sala</a:t>
            </a:r>
            <a:r>
              <a:rPr lang="en-US" dirty="0"/>
              <a:t> de aula (com o </a:t>
            </a:r>
            <a:r>
              <a:rPr lang="en-US" dirty="0" err="1"/>
              <a:t>prof</a:t>
            </a:r>
            <a:r>
              <a:rPr lang="en-US" dirty="0"/>
              <a:t>. Carlos Farina)</a:t>
            </a: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B90C2D9E-A6A9-4A29-A764-E714735E0A23}"/>
              </a:ext>
            </a:extLst>
          </p:cNvPr>
          <p:cNvSpPr/>
          <p:nvPr/>
        </p:nvSpPr>
        <p:spPr>
          <a:xfrm>
            <a:off x="5562600" y="59436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chemeClr val="accent6"/>
                </a:solidFill>
              </a:rPr>
              <a:t>frosa@if.ufrj.br</a:t>
            </a:r>
            <a:endParaRPr lang="en-US" i="1" dirty="0">
              <a:solidFill>
                <a:schemeClr val="accent6"/>
              </a:solidFill>
            </a:endParaRPr>
          </a:p>
        </p:txBody>
      </p:sp>
      <p:pic>
        <p:nvPicPr>
          <p:cNvPr id="40965" name="Imagem 6" descr="Felipe-Siqueira-de-Souza-da-Rosa-199x300.jpg">
            <a:extLst>
              <a:ext uri="{FF2B5EF4-FFF2-40B4-BE49-F238E27FC236}">
                <a16:creationId xmlns:a16="http://schemas.microsoft.com/office/drawing/2014/main" id="{4CE2E2DA-5FE2-42C4-8B1C-8EC929E3C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914400"/>
            <a:ext cx="18954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Imagem 8" descr="Universe-Sandbox---20140217-213411x.jpg">
            <a:extLst>
              <a:ext uri="{FF2B5EF4-FFF2-40B4-BE49-F238E27FC236}">
                <a16:creationId xmlns:a16="http://schemas.microsoft.com/office/drawing/2014/main" id="{18383D18-9A51-4BC0-82D0-86077F026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52800"/>
            <a:ext cx="40957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979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82A6A5CB-6B8C-416E-92B2-AD48AC6B0303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Odair Dias Gonçalves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20D78AD-6102-4CE8-A812-488E7845B38D}"/>
              </a:ext>
            </a:extLst>
          </p:cNvPr>
          <p:cNvSpPr txBox="1"/>
          <p:nvPr/>
        </p:nvSpPr>
        <p:spPr>
          <a:xfrm>
            <a:off x="0" y="1295400"/>
            <a:ext cx="70104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</a:t>
            </a:r>
          </a:p>
          <a:p>
            <a:pPr eaLnBrk="1" hangingPunct="1">
              <a:defRPr/>
            </a:pPr>
            <a:r>
              <a:rPr lang="pt-BR" dirty="0"/>
              <a:t>Tópicos de Física Médica</a:t>
            </a:r>
          </a:p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</a:t>
            </a:r>
          </a:p>
          <a:p>
            <a:pPr eaLnBrk="1" hangingPunct="1">
              <a:defRPr/>
            </a:pPr>
            <a:r>
              <a:rPr lang="pt-BR" dirty="0"/>
              <a:t>A diferença dos efeitos das radiações ionizantes em função de suas características (energia e natureza)</a:t>
            </a: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77C6B573-2135-4FA8-B277-472694B6D771}"/>
              </a:ext>
            </a:extLst>
          </p:cNvPr>
          <p:cNvSpPr/>
          <p:nvPr/>
        </p:nvSpPr>
        <p:spPr>
          <a:xfrm>
            <a:off x="4800600" y="51816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chemeClr val="accent6"/>
                </a:solidFill>
              </a:rPr>
              <a:t>odair@if.ufrj.br</a:t>
            </a:r>
            <a:endParaRPr lang="en-US" i="1" dirty="0">
              <a:solidFill>
                <a:schemeClr val="accent6"/>
              </a:solidFill>
            </a:endParaRPr>
          </a:p>
        </p:txBody>
      </p:sp>
      <p:pic>
        <p:nvPicPr>
          <p:cNvPr id="51205" name="Imagem 6" descr="Odair-Dias-Gonçalves-199x300.jpg">
            <a:extLst>
              <a:ext uri="{FF2B5EF4-FFF2-40B4-BE49-F238E27FC236}">
                <a16:creationId xmlns:a16="http://schemas.microsoft.com/office/drawing/2014/main" id="{5C09B381-7EB2-4EE5-A3EF-00EEA7D96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066800"/>
            <a:ext cx="18954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3" descr="bannerAzul_PosGrad">
            <a:extLst>
              <a:ext uri="{FF2B5EF4-FFF2-40B4-BE49-F238E27FC236}">
                <a16:creationId xmlns:a16="http://schemas.microsoft.com/office/drawing/2014/main" id="{D8538FA4-6B11-46F8-BD78-DA1680AB0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87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34" descr="bannerMPEF">
            <a:extLst>
              <a:ext uri="{FF2B5EF4-FFF2-40B4-BE49-F238E27FC236}">
                <a16:creationId xmlns:a16="http://schemas.microsoft.com/office/drawing/2014/main" id="{EC1E6655-AFDF-4F2D-9344-0D1AABCEC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73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C8F922E2-69B9-489F-A466-B34E52475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7EDA8A14-4A7F-4E00-8050-3744F649A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6685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pt-BR" altLang="pt-BR"/>
          </a:p>
        </p:txBody>
      </p:sp>
      <p:sp>
        <p:nvSpPr>
          <p:cNvPr id="13" name="CaixaDeTexto 8">
            <a:extLst>
              <a:ext uri="{FF2B5EF4-FFF2-40B4-BE49-F238E27FC236}">
                <a16:creationId xmlns:a16="http://schemas.microsoft.com/office/drawing/2014/main" id="{286F448F-F816-472D-BF32-BD9E525E5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133037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sz="3600" dirty="0"/>
              <a:t>Mestrado Profissional em Ensino de Física</a:t>
            </a:r>
            <a:endParaRPr lang="pt-BR" altLang="pt-BR" sz="3600" dirty="0">
              <a:solidFill>
                <a:srgbClr val="FF0000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89910A7-C1FA-4CBB-86AA-322B223BC9D8}"/>
              </a:ext>
            </a:extLst>
          </p:cNvPr>
          <p:cNvSpPr txBox="1"/>
          <p:nvPr/>
        </p:nvSpPr>
        <p:spPr>
          <a:xfrm>
            <a:off x="2466913" y="60091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https://www.if.ufrj.br/pef/</a:t>
            </a:r>
          </a:p>
        </p:txBody>
      </p:sp>
      <p:pic>
        <p:nvPicPr>
          <p:cNvPr id="19" name="Imagem 18" descr="Texto preto sobre fundo branco&#10;&#10;Descrição gerada automaticamente">
            <a:extLst>
              <a:ext uri="{FF2B5EF4-FFF2-40B4-BE49-F238E27FC236}">
                <a16:creationId xmlns:a16="http://schemas.microsoft.com/office/drawing/2014/main" id="{9680EC82-CE5C-4C79-A091-FCC708B59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15" y="2269402"/>
            <a:ext cx="4974102" cy="33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41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54B4BB8-663D-4D63-B7E5-3382DFA27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838200"/>
          </a:xfrm>
        </p:spPr>
        <p:txBody>
          <a:bodyPr/>
          <a:lstStyle/>
          <a:p>
            <a:pPr algn="l" eaLnBrk="1" hangingPunct="1"/>
            <a:r>
              <a:rPr lang="pt-BR" altLang="pt-BR" sz="3600" b="1">
                <a:solidFill>
                  <a:srgbClr val="A50021"/>
                </a:solidFill>
              </a:rPr>
              <a:t>Regulamento do curso: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6809212-554A-49F3-A233-531F709AD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133600"/>
            <a:ext cx="7467600" cy="342900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/>
              <a:t>Prazo para conclusão: 30 meses (2,5 anos).</a:t>
            </a:r>
          </a:p>
          <a:p>
            <a:pPr eaLnBrk="1" hangingPunct="1">
              <a:defRPr/>
            </a:pPr>
            <a:r>
              <a:rPr lang="pt-BR" sz="2800" b="1" dirty="0"/>
              <a:t>Em casos específicos e justificados, a Comissão Deliberativa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</a:t>
            </a:r>
            <a:r>
              <a:rPr lang="pt-BR" sz="2800" b="1" dirty="0"/>
              <a:t> prorrogar esse prazo por 6 meses. </a:t>
            </a:r>
          </a:p>
          <a:p>
            <a:pPr eaLnBrk="1" hangingPunct="1">
              <a:defRPr/>
            </a:pPr>
            <a:r>
              <a:rPr lang="pt-BR" sz="2800" b="1" dirty="0"/>
              <a:t>A matrícula é automaticamente cancelada após 36 meses de curso.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C4E5EC-15C6-4032-B1AE-18A43D28D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7362"/>
            <a:ext cx="7772400" cy="1143000"/>
          </a:xfrm>
        </p:spPr>
        <p:txBody>
          <a:bodyPr/>
          <a:lstStyle/>
          <a:p>
            <a:r>
              <a:rPr lang="pt-BR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Escolha de orientador e tema de trabalho?</a:t>
            </a:r>
            <a:br>
              <a:rPr lang="pt-BR" dirty="0"/>
            </a:br>
            <a:endParaRPr lang="pt-BR" dirty="0"/>
          </a:p>
        </p:txBody>
      </p:sp>
      <p:sp>
        <p:nvSpPr>
          <p:cNvPr id="7" name="CaixaDeTexto 3">
            <a:extLst>
              <a:ext uri="{FF2B5EF4-FFF2-40B4-BE49-F238E27FC236}">
                <a16:creationId xmlns:a16="http://schemas.microsoft.com/office/drawing/2014/main" id="{3494B870-44F4-4433-BA64-E4F31ED3E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1" y="1524000"/>
            <a:ext cx="42672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2200" dirty="0"/>
              <a:t>Alexandre Carlos </a:t>
            </a:r>
            <a:r>
              <a:rPr lang="pt-BR" altLang="pt-BR" sz="2200" dirty="0" err="1"/>
              <a:t>Tort</a:t>
            </a:r>
            <a:endParaRPr lang="pt-BR" altLang="pt-BR" sz="2200" dirty="0"/>
          </a:p>
          <a:p>
            <a:pPr eaLnBrk="1" hangingPunct="1"/>
            <a:r>
              <a:rPr lang="pt-BR" altLang="pt-BR" sz="2200" dirty="0"/>
              <a:t>Antônio Carlos Fontes dos Santos</a:t>
            </a:r>
          </a:p>
          <a:p>
            <a:pPr eaLnBrk="1" hangingPunct="1"/>
            <a:r>
              <a:rPr lang="pt-BR" altLang="pt-BR" sz="2200" dirty="0"/>
              <a:t>Carlos Augusto </a:t>
            </a:r>
            <a:r>
              <a:rPr lang="pt-BR" altLang="pt-BR" sz="2200" dirty="0" err="1"/>
              <a:t>Zarro</a:t>
            </a:r>
            <a:endParaRPr lang="pt-BR" altLang="pt-BR" sz="2200" dirty="0"/>
          </a:p>
          <a:p>
            <a:pPr eaLnBrk="1" hangingPunct="1"/>
            <a:r>
              <a:rPr lang="pt-BR" altLang="pt-BR" sz="2200" dirty="0"/>
              <a:t>Carlos Eduardo M. de Aguiar</a:t>
            </a:r>
          </a:p>
          <a:p>
            <a:pPr eaLnBrk="1" hangingPunct="1"/>
            <a:r>
              <a:rPr lang="pt-BR" altLang="pt-BR" sz="2200" dirty="0"/>
              <a:t>Carlos Farina de Souza</a:t>
            </a:r>
          </a:p>
          <a:p>
            <a:pPr eaLnBrk="1" hangingPunct="1"/>
            <a:r>
              <a:rPr lang="pt-BR" altLang="pt-BR" sz="2200" dirty="0"/>
              <a:t>Daniela </a:t>
            </a:r>
            <a:r>
              <a:rPr lang="pt-BR" altLang="pt-BR" sz="2200" dirty="0" err="1"/>
              <a:t>Szilard</a:t>
            </a:r>
            <a:r>
              <a:rPr lang="pt-BR" altLang="pt-BR" sz="2200" dirty="0"/>
              <a:t> Le </a:t>
            </a:r>
            <a:r>
              <a:rPr lang="pt-BR" altLang="pt-BR" sz="2200" dirty="0" err="1"/>
              <a:t>Cocq</a:t>
            </a:r>
            <a:r>
              <a:rPr lang="pt-BR" altLang="pt-BR" sz="2200" dirty="0"/>
              <a:t> d’Oliveira</a:t>
            </a:r>
          </a:p>
          <a:p>
            <a:pPr eaLnBrk="1" hangingPunct="1"/>
            <a:r>
              <a:rPr lang="pt-BR" altLang="pt-BR" sz="2200" dirty="0"/>
              <a:t>Deise Miranda Vianna</a:t>
            </a:r>
          </a:p>
          <a:p>
            <a:pPr eaLnBrk="1" hangingPunct="1"/>
            <a:r>
              <a:rPr lang="pt-BR" altLang="pt-BR" sz="2200" dirty="0"/>
              <a:t>Germano Maioli Penello</a:t>
            </a:r>
          </a:p>
          <a:p>
            <a:pPr eaLnBrk="1" hangingPunct="1"/>
            <a:r>
              <a:rPr lang="pt-BR" altLang="pt-BR" sz="2200" dirty="0" err="1"/>
              <a:t>Helio</a:t>
            </a:r>
            <a:r>
              <a:rPr lang="pt-BR" altLang="pt-BR" sz="2200" dirty="0"/>
              <a:t> Salim de Amorim</a:t>
            </a:r>
          </a:p>
          <a:p>
            <a:pPr eaLnBrk="1" hangingPunct="1"/>
            <a:r>
              <a:rPr lang="pt-BR" altLang="pt-BR" sz="2200" dirty="0"/>
              <a:t>Hugo M. de Luna</a:t>
            </a:r>
          </a:p>
          <a:p>
            <a:pPr eaLnBrk="1" hangingPunct="1"/>
            <a:r>
              <a:rPr lang="pt-BR" altLang="pt-BR" sz="2200" dirty="0" err="1"/>
              <a:t>Ildeu</a:t>
            </a:r>
            <a:r>
              <a:rPr lang="pt-BR" altLang="pt-BR" sz="2200" dirty="0"/>
              <a:t> de Castro Moreira</a:t>
            </a:r>
          </a:p>
          <a:p>
            <a:pPr eaLnBrk="1" hangingPunct="1"/>
            <a:r>
              <a:rPr lang="pt-BR" altLang="pt-BR" sz="2200" dirty="0"/>
              <a:t>Lucia Helena Coutinho</a:t>
            </a:r>
          </a:p>
          <a:p>
            <a:pPr eaLnBrk="1" hangingPunct="1"/>
            <a:r>
              <a:rPr lang="pt-BR" altLang="pt-BR" sz="2200" dirty="0"/>
              <a:t>Marta Feijó Barroso</a:t>
            </a:r>
          </a:p>
          <a:p>
            <a:pPr eaLnBrk="1" hangingPunct="1"/>
            <a:r>
              <a:rPr lang="pt-BR" altLang="pt-BR" sz="2200" dirty="0"/>
              <a:t>Penha M. Cardozo Dias</a:t>
            </a:r>
          </a:p>
          <a:p>
            <a:pPr eaLnBrk="1" hangingPunct="1"/>
            <a:r>
              <a:rPr lang="pt-BR" altLang="pt-BR" sz="2200" dirty="0" err="1"/>
              <a:t>Vitorvani</a:t>
            </a:r>
            <a:r>
              <a:rPr lang="pt-BR" altLang="pt-BR" sz="2200" dirty="0"/>
              <a:t> Soares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CF733AEE-72A0-462A-901F-5C60C19CC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640" y="2102770"/>
            <a:ext cx="3200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2000" i="1" dirty="0"/>
              <a:t>Felipe Pinheiro</a:t>
            </a:r>
          </a:p>
          <a:p>
            <a:pPr eaLnBrk="1" hangingPunct="1"/>
            <a:r>
              <a:rPr lang="pt-BR" altLang="pt-BR" sz="2000" i="1" dirty="0"/>
              <a:t>Felipe Rosa</a:t>
            </a:r>
          </a:p>
          <a:p>
            <a:pPr eaLnBrk="1" hangingPunct="1"/>
            <a:r>
              <a:rPr lang="pt-BR" altLang="pt-BR" sz="2000" i="1" dirty="0"/>
              <a:t>Irina </a:t>
            </a:r>
            <a:r>
              <a:rPr lang="pt-BR" altLang="pt-BR" sz="2000" i="1" dirty="0" err="1"/>
              <a:t>Nasteva</a:t>
            </a:r>
            <a:endParaRPr lang="pt-BR" altLang="pt-BR" sz="2000" i="1" dirty="0"/>
          </a:p>
          <a:p>
            <a:pPr eaLnBrk="1" hangingPunct="1"/>
            <a:r>
              <a:rPr lang="pt-BR" altLang="pt-BR" sz="2000" i="1" dirty="0" err="1"/>
              <a:t>Malena</a:t>
            </a:r>
            <a:r>
              <a:rPr lang="pt-BR" altLang="pt-BR" sz="2000" i="1" dirty="0"/>
              <a:t> </a:t>
            </a:r>
            <a:r>
              <a:rPr lang="pt-BR" altLang="pt-BR" sz="2000" i="1" dirty="0" err="1"/>
              <a:t>Hor-Meyl</a:t>
            </a:r>
            <a:endParaRPr lang="pt-BR" altLang="pt-BR" sz="2000" i="1" dirty="0"/>
          </a:p>
          <a:p>
            <a:pPr eaLnBrk="1" hangingPunct="1"/>
            <a:r>
              <a:rPr lang="pt-BR" altLang="pt-BR" sz="2000" i="1" dirty="0"/>
              <a:t>Marcos B. Gaspar</a:t>
            </a:r>
          </a:p>
          <a:p>
            <a:pPr eaLnBrk="1" hangingPunct="1"/>
            <a:r>
              <a:rPr lang="pt-BR" altLang="pt-BR" sz="2000" i="1" dirty="0"/>
              <a:t>Marcus </a:t>
            </a:r>
            <a:r>
              <a:rPr lang="pt-BR" altLang="pt-BR" sz="2000" i="1" dirty="0" err="1"/>
              <a:t>Venicius</a:t>
            </a:r>
            <a:r>
              <a:rPr lang="pt-BR" altLang="pt-BR" sz="2000" i="1" dirty="0"/>
              <a:t> C. Pinto</a:t>
            </a:r>
          </a:p>
          <a:p>
            <a:pPr eaLnBrk="1" hangingPunct="1"/>
            <a:r>
              <a:rPr lang="pt-BR" altLang="pt-BR" sz="2000" i="1" dirty="0"/>
              <a:t>Odair Dias Gonçalves</a:t>
            </a:r>
          </a:p>
          <a:p>
            <a:pPr eaLnBrk="1" hangingPunct="1"/>
            <a:r>
              <a:rPr lang="pt-BR" altLang="pt-BR" sz="2000" i="1" dirty="0"/>
              <a:t>Reinaldo Melo Souza (UFF)</a:t>
            </a:r>
          </a:p>
          <a:p>
            <a:pPr eaLnBrk="1" hangingPunct="1"/>
            <a:r>
              <a:rPr lang="pt-BR" altLang="pt-BR" sz="2000" i="1" dirty="0"/>
              <a:t>Sidney </a:t>
            </a:r>
            <a:r>
              <a:rPr lang="pt-BR" altLang="pt-BR" sz="2000" i="1" dirty="0" err="1"/>
              <a:t>Percia</a:t>
            </a:r>
            <a:r>
              <a:rPr lang="pt-BR" altLang="pt-BR" sz="2000" i="1" dirty="0"/>
              <a:t> (</a:t>
            </a:r>
            <a:r>
              <a:rPr lang="pt-BR" altLang="pt-BR" sz="2000" i="1" dirty="0" err="1"/>
              <a:t>CAp</a:t>
            </a:r>
            <a:r>
              <a:rPr lang="pt-BR" altLang="pt-BR" sz="2000" i="1" dirty="0"/>
              <a:t>)</a:t>
            </a:r>
          </a:p>
          <a:p>
            <a:pPr eaLnBrk="1" hangingPunct="1"/>
            <a:r>
              <a:rPr lang="pt-BR" altLang="pt-BR" sz="2000" i="1" dirty="0"/>
              <a:t>Camilla </a:t>
            </a:r>
            <a:r>
              <a:rPr lang="pt-BR" altLang="pt-BR" sz="2000" i="1" dirty="0" err="1"/>
              <a:t>Codeço</a:t>
            </a:r>
            <a:endParaRPr lang="pt-BR" altLang="pt-BR" sz="2000" i="1" dirty="0"/>
          </a:p>
          <a:p>
            <a:pPr eaLnBrk="1" hangingPunct="1"/>
            <a:r>
              <a:rPr lang="pt-BR" altLang="pt-BR" sz="2000" i="1" dirty="0"/>
              <a:t>Thales Azevedo</a:t>
            </a:r>
          </a:p>
          <a:p>
            <a:pPr eaLnBrk="1" hangingPunct="1"/>
            <a:r>
              <a:rPr lang="pt-BR" altLang="pt-BR" sz="2000" i="1" dirty="0"/>
              <a:t>+  professores do IF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C868E345-64C6-4FB5-A874-59EEE17393EA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086206" y="3765409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dirty="0"/>
              <a:t>Docentes 2020</a:t>
            </a:r>
            <a:endParaRPr lang="en-US" altLang="pt-BR" dirty="0"/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085A03AE-4500-460A-B9DE-BB293582E339}"/>
              </a:ext>
            </a:extLst>
          </p:cNvPr>
          <p:cNvSpPr>
            <a:spLocks/>
          </p:cNvSpPr>
          <p:nvPr/>
        </p:nvSpPr>
        <p:spPr bwMode="auto">
          <a:xfrm rot="10800000">
            <a:off x="4388478" y="1633396"/>
            <a:ext cx="381000" cy="4724400"/>
          </a:xfrm>
          <a:prstGeom prst="leftBrace">
            <a:avLst>
              <a:gd name="adj1" fmla="val 10666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44889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1">
            <a:extLst>
              <a:ext uri="{FF2B5EF4-FFF2-40B4-BE49-F238E27FC236}">
                <a16:creationId xmlns:a16="http://schemas.microsoft.com/office/drawing/2014/main" id="{75BC3D45-83E2-4EAB-93B2-82D7D9603FCB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600" b="1" dirty="0"/>
              <a:t>Antônio Carlos Fontes dos Santos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BE4A33C-C564-46CE-B0B3-3C12266708F9}"/>
              </a:ext>
            </a:extLst>
          </p:cNvPr>
          <p:cNvSpPr txBox="1"/>
          <p:nvPr/>
        </p:nvSpPr>
        <p:spPr>
          <a:xfrm>
            <a:off x="0" y="914400"/>
            <a:ext cx="65532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Temas: 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Ensino de Física</a:t>
            </a:r>
          </a:p>
          <a:p>
            <a:pPr>
              <a:defRPr/>
            </a:pPr>
            <a:r>
              <a:rPr lang="pt-BR" sz="2000" dirty="0"/>
              <a:t>construção de modelos:  utilização de analogias (método TWAS) e ciclos de aprendizagem de </a:t>
            </a:r>
            <a:r>
              <a:rPr lang="pt-BR" sz="2000" dirty="0" err="1"/>
              <a:t>Karplus</a:t>
            </a:r>
            <a:r>
              <a:rPr lang="pt-BR" sz="2000" dirty="0"/>
              <a:t>. Alguns temas abordados: Ensino de Física Moderna no nível médio (átomo de Bohr, radiação ionizante), Entropia, Leis de conservação, eletromagnetismo, ótica.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Física</a:t>
            </a:r>
            <a:r>
              <a:rPr lang="pt-BR" sz="2000" b="1" dirty="0"/>
              <a:t>:  </a:t>
            </a:r>
            <a:r>
              <a:rPr lang="pt-BR" sz="2000" dirty="0"/>
              <a:t>Fís. Atômica e Molecular</a:t>
            </a:r>
          </a:p>
        </p:txBody>
      </p:sp>
      <p:pic>
        <p:nvPicPr>
          <p:cNvPr id="4100" name="Imagem 6" descr="Antonio-Carlos-Fontes-dos-Santos-122x183.jpg">
            <a:extLst>
              <a:ext uri="{FF2B5EF4-FFF2-40B4-BE49-F238E27FC236}">
                <a16:creationId xmlns:a16="http://schemas.microsoft.com/office/drawing/2014/main" id="{C647C2FF-E55D-4771-9855-A43AEE703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44575"/>
            <a:ext cx="17526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9C84F5B-337E-46E9-8765-83BA7F221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7923"/>
            <a:ext cx="91440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Orientações concluídas (mais recentes)</a:t>
            </a:r>
          </a:p>
          <a:p>
            <a:pPr>
              <a:defRPr/>
            </a:pPr>
            <a:r>
              <a:rPr lang="pt-BR" sz="1800" i="1" dirty="0"/>
              <a:t>Ricardo Rossi (com Bruno Paula), </a:t>
            </a:r>
            <a:r>
              <a:rPr lang="pt-BR" sz="1800" dirty="0"/>
              <a:t>Transformação de energias renováveis no ensino médio, 2017</a:t>
            </a:r>
            <a:endParaRPr lang="pt-BR" sz="1800" i="1" dirty="0"/>
          </a:p>
          <a:p>
            <a:pPr>
              <a:defRPr/>
            </a:pPr>
            <a:r>
              <a:rPr lang="pt-BR" sz="1800" i="1" dirty="0"/>
              <a:t>Otavio Fossa de Almeida (com Penha </a:t>
            </a:r>
            <a:r>
              <a:rPr lang="pt-BR" sz="1800" i="1" dirty="0" err="1"/>
              <a:t>M.C.</a:t>
            </a:r>
            <a:r>
              <a:rPr lang="pt-BR" sz="1800" i="1" dirty="0"/>
              <a:t> Dias). </a:t>
            </a:r>
            <a:r>
              <a:rPr lang="en-US" sz="1800" dirty="0"/>
              <a:t>Jogo </a:t>
            </a:r>
            <a:r>
              <a:rPr lang="en-US" sz="1800" dirty="0" err="1"/>
              <a:t>educacional</a:t>
            </a:r>
            <a:r>
              <a:rPr lang="en-US" sz="1800" dirty="0"/>
              <a:t> </a:t>
            </a:r>
            <a:r>
              <a:rPr lang="en-US" sz="1800" dirty="0" err="1"/>
              <a:t>para</a:t>
            </a:r>
            <a:r>
              <a:rPr lang="en-US" sz="1800" dirty="0"/>
              <a:t> o </a:t>
            </a:r>
            <a:r>
              <a:rPr lang="en-US" sz="1800" dirty="0" err="1"/>
              <a:t>ensino</a:t>
            </a:r>
            <a:r>
              <a:rPr lang="en-US" sz="1800" dirty="0"/>
              <a:t> </a:t>
            </a:r>
            <a:r>
              <a:rPr lang="en-US" sz="1800" dirty="0" err="1"/>
              <a:t>básico</a:t>
            </a:r>
            <a:r>
              <a:rPr lang="en-US" sz="1800" dirty="0"/>
              <a:t> de </a:t>
            </a:r>
            <a:r>
              <a:rPr lang="en-US" sz="1800" dirty="0" err="1"/>
              <a:t>relatividade</a:t>
            </a:r>
            <a:r>
              <a:rPr lang="en-US" sz="1800" dirty="0"/>
              <a:t> </a:t>
            </a:r>
            <a:r>
              <a:rPr lang="en-US" sz="1800" dirty="0" err="1"/>
              <a:t>galileana</a:t>
            </a:r>
            <a:r>
              <a:rPr lang="en-US" sz="1800" dirty="0"/>
              <a:t>. 2016.</a:t>
            </a:r>
            <a:endParaRPr lang="pt-BR" sz="1800" dirty="0"/>
          </a:p>
          <a:p>
            <a:pPr>
              <a:defRPr/>
            </a:pPr>
            <a:r>
              <a:rPr lang="pt-BR" sz="1800" i="1" dirty="0"/>
              <a:t>Leandro Fernandes Batista (com Lucia H. Coutinho). </a:t>
            </a:r>
            <a:r>
              <a:rPr lang="en-US" sz="1800" dirty="0" err="1"/>
              <a:t>Trabalho</a:t>
            </a:r>
            <a:r>
              <a:rPr lang="en-US" sz="1800" dirty="0"/>
              <a:t> e </a:t>
            </a:r>
            <a:r>
              <a:rPr lang="en-US" sz="1800" dirty="0" err="1"/>
              <a:t>Energia</a:t>
            </a:r>
            <a:r>
              <a:rPr lang="en-US" sz="1800" dirty="0"/>
              <a:t>: </a:t>
            </a:r>
            <a:r>
              <a:rPr lang="en-US" sz="1800" dirty="0" err="1"/>
              <a:t>uma</a:t>
            </a:r>
            <a:r>
              <a:rPr lang="en-US" sz="1800" dirty="0"/>
              <a:t> nova </a:t>
            </a:r>
            <a:r>
              <a:rPr lang="en-US" sz="1800" dirty="0" err="1"/>
              <a:t>abordagem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a </a:t>
            </a:r>
            <a:r>
              <a:rPr lang="en-US" sz="1800" dirty="0" err="1"/>
              <a:t>transformação</a:t>
            </a:r>
            <a:r>
              <a:rPr lang="en-US" sz="1800" dirty="0"/>
              <a:t> e </a:t>
            </a:r>
            <a:r>
              <a:rPr lang="en-US" sz="1800" dirty="0" err="1"/>
              <a:t>conservação</a:t>
            </a:r>
            <a:r>
              <a:rPr lang="en-US" sz="1800" dirty="0"/>
              <a:t> de </a:t>
            </a:r>
            <a:r>
              <a:rPr lang="en-US" sz="1800" dirty="0" err="1"/>
              <a:t>energia</a:t>
            </a:r>
            <a:r>
              <a:rPr lang="en-US" sz="1800" dirty="0"/>
              <a:t>. 2016 </a:t>
            </a:r>
            <a:endParaRPr lang="pt-BR" sz="1800" i="1" dirty="0"/>
          </a:p>
          <a:p>
            <a:pPr>
              <a:defRPr/>
            </a:pPr>
            <a:r>
              <a:rPr lang="pt-BR" sz="1800" i="1" dirty="0"/>
              <a:t>Fausto Ferreira Faria .</a:t>
            </a:r>
            <a:r>
              <a:rPr lang="pt-BR" sz="1800" dirty="0"/>
              <a:t>Quantidade de movimento e sua conservação: uma proposta para o ensino médio. 2015</a:t>
            </a:r>
          </a:p>
        </p:txBody>
      </p:sp>
      <p:sp>
        <p:nvSpPr>
          <p:cNvPr id="14" name="Retângulo de cantos arredondados 7">
            <a:extLst>
              <a:ext uri="{FF2B5EF4-FFF2-40B4-BE49-F238E27FC236}">
                <a16:creationId xmlns:a16="http://schemas.microsoft.com/office/drawing/2014/main" id="{CC7A833B-B185-44B7-9E6E-BBAD6ED87658}"/>
              </a:ext>
            </a:extLst>
          </p:cNvPr>
          <p:cNvSpPr/>
          <p:nvPr/>
        </p:nvSpPr>
        <p:spPr>
          <a:xfrm>
            <a:off x="5638800" y="61722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i="1" dirty="0">
                <a:solidFill>
                  <a:schemeClr val="accent6"/>
                </a:solidFill>
              </a:rPr>
              <a:t>toni@if.ufrj.br</a:t>
            </a:r>
            <a:endParaRPr lang="en-US" i="1" dirty="0">
              <a:solidFill>
                <a:schemeClr val="accent6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65EF47A-A5F8-46B0-BBED-532195538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80138"/>
            <a:ext cx="91440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Orientações em andamento</a:t>
            </a:r>
          </a:p>
          <a:p>
            <a:pPr>
              <a:defRPr/>
            </a:pPr>
            <a:r>
              <a:rPr lang="pt-BR" sz="1800" i="1" dirty="0" err="1"/>
              <a:t>Thalles</a:t>
            </a:r>
            <a:r>
              <a:rPr lang="pt-BR" sz="1800" i="1" dirty="0"/>
              <a:t> </a:t>
            </a:r>
            <a:r>
              <a:rPr lang="pt-BR" sz="1800" i="1" dirty="0" err="1"/>
              <a:t>Faleiro</a:t>
            </a:r>
            <a:r>
              <a:rPr lang="pt-BR" sz="1800" i="1" dirty="0"/>
              <a:t> Delfim (2019)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F5211967-1E36-4EA3-BB2A-8BDABED16896}"/>
              </a:ext>
            </a:extLst>
          </p:cNvPr>
          <p:cNvSpPr/>
          <p:nvPr/>
        </p:nvSpPr>
        <p:spPr>
          <a:xfrm>
            <a:off x="914400" y="304800"/>
            <a:ext cx="7315200" cy="609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3600" b="1" dirty="0"/>
              <a:t>Carlos A. </a:t>
            </a:r>
            <a:r>
              <a:rPr lang="pt-BR" sz="3600" b="1" dirty="0" err="1"/>
              <a:t>Zarro</a:t>
            </a:r>
            <a:endParaRPr lang="pt-BR" sz="3600" b="1" dirty="0"/>
          </a:p>
        </p:txBody>
      </p:sp>
      <p:sp>
        <p:nvSpPr>
          <p:cNvPr id="13316" name="CaixaDeTexto 6">
            <a:extLst>
              <a:ext uri="{FF2B5EF4-FFF2-40B4-BE49-F238E27FC236}">
                <a16:creationId xmlns:a16="http://schemas.microsoft.com/office/drawing/2014/main" id="{450E98E7-6D39-4E3A-AEB1-F7D220F3A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69342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Temas:  Ensino de Física</a:t>
            </a:r>
          </a:p>
          <a:p>
            <a:pPr eaLnBrk="1" hangingPunct="1">
              <a:defRPr/>
            </a:pPr>
            <a:r>
              <a:rPr lang="pt-BR" sz="1600" dirty="0"/>
              <a:t>1. Aventuras em gravitação newtoniana: da queda dos corpos às viagens espaciais.</a:t>
            </a:r>
          </a:p>
          <a:p>
            <a:pPr eaLnBrk="1" hangingPunct="1">
              <a:defRPr/>
            </a:pPr>
            <a:r>
              <a:rPr lang="pt-BR" sz="1600" dirty="0"/>
              <a:t>2. Produção de material didático em nível de ensino médio dos assuntos de física moderna como gravitação, cosmologia, astrofísica e astronomia.</a:t>
            </a:r>
          </a:p>
          <a:p>
            <a:pPr eaLnBrk="1" hangingPunct="1">
              <a:defRPr/>
            </a:pPr>
            <a:r>
              <a:rPr lang="pt-BR" sz="1600" dirty="0"/>
              <a:t>3. A física e a matemática das grandes navegações.</a:t>
            </a:r>
          </a:p>
          <a:p>
            <a:pPr eaLnBrk="1" hangingPunct="1">
              <a:defRPr/>
            </a:pPr>
            <a:r>
              <a:rPr lang="pt-BR" sz="1600" dirty="0"/>
              <a:t>4. Princípios da relatividade geral</a:t>
            </a:r>
          </a:p>
          <a:p>
            <a:pPr eaLnBrk="1" hangingPunct="1">
              <a:defRPr/>
            </a:pPr>
            <a:r>
              <a:rPr lang="pt-BR" sz="1600" dirty="0"/>
              <a:t>5. Buracos negros: das estrelas escuras ao LHC.</a:t>
            </a:r>
          </a:p>
          <a:p>
            <a:pPr eaLnBrk="1" hangingPunct="1">
              <a:defRPr/>
            </a:pPr>
            <a:r>
              <a:rPr lang="pt-BR" sz="1600" dirty="0"/>
              <a:t>6. Geometria em física: Arquimedes, Newton, </a:t>
            </a:r>
            <a:r>
              <a:rPr lang="pt-BR" sz="1600" dirty="0" err="1"/>
              <a:t>Huygens</a:t>
            </a:r>
            <a:r>
              <a:rPr lang="pt-BR" sz="1600" dirty="0"/>
              <a:t> e Einstein.</a:t>
            </a:r>
          </a:p>
          <a:p>
            <a:pPr eaLnBrk="1" hangingPunct="1"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Física: </a:t>
            </a:r>
          </a:p>
          <a:p>
            <a:pPr eaLnBrk="1" hangingPunct="1">
              <a:defRPr/>
            </a:pPr>
            <a:r>
              <a:rPr lang="pt-BR" sz="1600" dirty="0"/>
              <a:t>Gravitação Newtoniana, relatividade geral (ênfase em buracos negros), física em dimensões extras, astrofísica e cosmologia.  Aplicações de geometria em Física. </a:t>
            </a:r>
          </a:p>
        </p:txBody>
      </p:sp>
      <p:pic>
        <p:nvPicPr>
          <p:cNvPr id="5124" name="Imagem 5" descr="Carlos-Augusto-Domingues-Zarro-122x183.jpg">
            <a:extLst>
              <a:ext uri="{FF2B5EF4-FFF2-40B4-BE49-F238E27FC236}">
                <a16:creationId xmlns:a16="http://schemas.microsoft.com/office/drawing/2014/main" id="{061BED8B-929C-45BE-A57F-E484A71AD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14400"/>
            <a:ext cx="228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479DEB58-AD44-4215-AA57-51960043BB6B}"/>
              </a:ext>
            </a:extLst>
          </p:cNvPr>
          <p:cNvSpPr/>
          <p:nvPr/>
        </p:nvSpPr>
        <p:spPr>
          <a:xfrm>
            <a:off x="5791200" y="6248400"/>
            <a:ext cx="3352800" cy="609600"/>
          </a:xfrm>
          <a:prstGeom prst="roundRect">
            <a:avLst>
              <a:gd name="adj" fmla="val 39426"/>
            </a:avLst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i="1" dirty="0">
                <a:solidFill>
                  <a:schemeClr val="accent6"/>
                </a:solidFill>
              </a:rPr>
              <a:t>carlos.zarro@if.ufrj.br</a:t>
            </a:r>
            <a:endParaRPr lang="en-US" i="1" dirty="0">
              <a:solidFill>
                <a:schemeClr val="accent6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F5F795D-6955-479A-8B26-DB8B1EB493BE}"/>
              </a:ext>
            </a:extLst>
          </p:cNvPr>
          <p:cNvSpPr/>
          <p:nvPr/>
        </p:nvSpPr>
        <p:spPr>
          <a:xfrm>
            <a:off x="0" y="3987800"/>
            <a:ext cx="9144000" cy="2616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Orientações concluídas</a:t>
            </a:r>
          </a:p>
          <a:p>
            <a:pPr>
              <a:defRPr/>
            </a:pPr>
            <a:r>
              <a:rPr lang="pt-BR" sz="1800" dirty="0"/>
              <a:t>Edward </a:t>
            </a:r>
            <a:r>
              <a:rPr lang="pt-BR" sz="1800" dirty="0" err="1"/>
              <a:t>Cespedes</a:t>
            </a:r>
            <a:r>
              <a:rPr lang="pt-BR" sz="1800" dirty="0"/>
              <a:t> </a:t>
            </a:r>
            <a:r>
              <a:rPr lang="pt-BR" sz="1800" dirty="0" err="1"/>
              <a:t>Carageorge</a:t>
            </a:r>
            <a:r>
              <a:rPr lang="pt-BR" sz="1800" dirty="0"/>
              <a:t>, Uma proposta de sequência didática para </a:t>
            </a:r>
          </a:p>
          <a:p>
            <a:pPr>
              <a:defRPr/>
            </a:pPr>
            <a:r>
              <a:rPr lang="pt-BR" sz="1800" dirty="0"/>
              <a:t>ensino de relatividade geral no ensino médio, 2020</a:t>
            </a:r>
          </a:p>
          <a:p>
            <a:pPr>
              <a:defRPr/>
            </a:pPr>
            <a:r>
              <a:rPr lang="pt-BR" sz="1800" dirty="0"/>
              <a:t>Artur A. Gomes Neto, Experimento para simular órbita de corpos em relatividade geral, 2020</a:t>
            </a:r>
          </a:p>
          <a:p>
            <a:pPr>
              <a:defRPr/>
            </a:pPr>
            <a:r>
              <a:rPr lang="pt-BR" sz="1800" dirty="0"/>
              <a:t>Deivid Gomes de Medeiros, Efeito Magnus e aplicações, 2019 (com Carlos E. Aguiar)</a:t>
            </a:r>
          </a:p>
          <a:p>
            <a:pPr>
              <a:defRPr/>
            </a:pPr>
            <a:r>
              <a:rPr lang="pt-BR" sz="1800" dirty="0"/>
              <a:t>Hercílio Pereira Córdoba, Construção de um interferômetro de </a:t>
            </a:r>
            <a:r>
              <a:rPr lang="pt-BR" sz="1800" dirty="0" err="1"/>
              <a:t>Michelson</a:t>
            </a:r>
            <a:r>
              <a:rPr lang="pt-BR" sz="1800" dirty="0"/>
              <a:t> e aplicações no ensino de óptica, 2016 (com Hélio S. Amorim)</a:t>
            </a:r>
          </a:p>
          <a:p>
            <a:pPr>
              <a:defRPr/>
            </a:pPr>
            <a:r>
              <a:rPr lang="pt-BR" sz="1800" dirty="0"/>
              <a:t>Hugo dos Reis </a:t>
            </a:r>
            <a:r>
              <a:rPr lang="pt-BR" sz="1800" dirty="0" err="1"/>
              <a:t>Detoni</a:t>
            </a:r>
            <a:r>
              <a:rPr lang="pt-BR" sz="1800" dirty="0"/>
              <a:t>, Tutoriais em atividades de apoio a ingressantes na universidade, 2016 (com Marta F. Barroso)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Arredondado 27">
            <a:extLst>
              <a:ext uri="{FF2B5EF4-FFF2-40B4-BE49-F238E27FC236}">
                <a16:creationId xmlns:a16="http://schemas.microsoft.com/office/drawing/2014/main" id="{2220A7F2-A3AA-4442-9BE1-48BDECB997A9}"/>
              </a:ext>
            </a:extLst>
          </p:cNvPr>
          <p:cNvSpPr/>
          <p:nvPr/>
        </p:nvSpPr>
        <p:spPr>
          <a:xfrm>
            <a:off x="5775325" y="4191000"/>
            <a:ext cx="3222625" cy="26098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tângulo Arredondado 13">
            <a:extLst>
              <a:ext uri="{FF2B5EF4-FFF2-40B4-BE49-F238E27FC236}">
                <a16:creationId xmlns:a16="http://schemas.microsoft.com/office/drawing/2014/main" id="{2863036B-BCB2-44C0-ADF5-4C59F1A8EA37}"/>
              </a:ext>
            </a:extLst>
          </p:cNvPr>
          <p:cNvSpPr/>
          <p:nvPr/>
        </p:nvSpPr>
        <p:spPr>
          <a:xfrm>
            <a:off x="3352800" y="76200"/>
            <a:ext cx="4572000" cy="38814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E425C9A3-0C50-40AF-A529-77C745DC0DF9}"/>
              </a:ext>
            </a:extLst>
          </p:cNvPr>
          <p:cNvSpPr/>
          <p:nvPr/>
        </p:nvSpPr>
        <p:spPr>
          <a:xfrm>
            <a:off x="381000" y="76200"/>
            <a:ext cx="2362200" cy="38449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73" name="CaixaDeTexto 7">
            <a:extLst>
              <a:ext uri="{FF2B5EF4-FFF2-40B4-BE49-F238E27FC236}">
                <a16:creationId xmlns:a16="http://schemas.microsoft.com/office/drawing/2014/main" id="{6A0A96C5-8A1C-4025-A22F-6876C4F29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50813"/>
            <a:ext cx="1944688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>
                <a:solidFill>
                  <a:srgbClr val="FF0000"/>
                </a:solidFill>
              </a:rPr>
              <a:t>Relatividade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>
                <a:solidFill>
                  <a:srgbClr val="FF0000"/>
                </a:solidFill>
              </a:rPr>
              <a:t>Geral</a:t>
            </a:r>
            <a:endParaRPr lang="pt-BR" altLang="pt-BR" sz="24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pt-BR" altLang="pt-BR" sz="2400"/>
              <a:t>Fundamentos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BR" altLang="pt-BR" sz="240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BR" altLang="pt-BR" sz="240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BR" altLang="pt-BR" sz="240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BR" altLang="pt-BR" sz="240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BR" altLang="pt-BR" sz="240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BR" altLang="pt-BR" sz="240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BR" altLang="pt-BR" sz="240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BR" altLang="pt-BR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pt-BR" altLang="pt-BR" sz="2400"/>
              <a:t>História</a:t>
            </a:r>
          </a:p>
        </p:txBody>
      </p:sp>
      <p:pic>
        <p:nvPicPr>
          <p:cNvPr id="7174" name="Imagem 8">
            <a:extLst>
              <a:ext uri="{FF2B5EF4-FFF2-40B4-BE49-F238E27FC236}">
                <a16:creationId xmlns:a16="http://schemas.microsoft.com/office/drawing/2014/main" id="{2FC0D055-8C60-4119-9EBB-0864562B9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71600"/>
            <a:ext cx="402748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Imagem 9">
            <a:extLst>
              <a:ext uri="{FF2B5EF4-FFF2-40B4-BE49-F238E27FC236}">
                <a16:creationId xmlns:a16="http://schemas.microsoft.com/office/drawing/2014/main" id="{E0489DA1-7E98-4E70-98DC-EBA7B4871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2744788"/>
            <a:ext cx="1208087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Imagem 10">
            <a:extLst>
              <a:ext uri="{FF2B5EF4-FFF2-40B4-BE49-F238E27FC236}">
                <a16:creationId xmlns:a16="http://schemas.microsoft.com/office/drawing/2014/main" id="{790754A2-9AD8-48DB-B142-07E9DA7C7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1549400"/>
            <a:ext cx="123983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CaixaDeTexto 12">
            <a:extLst>
              <a:ext uri="{FF2B5EF4-FFF2-40B4-BE49-F238E27FC236}">
                <a16:creationId xmlns:a16="http://schemas.microsoft.com/office/drawing/2014/main" id="{DA9A6C54-A883-4C7B-A67C-226C3066E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6488" y="85725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>
                <a:solidFill>
                  <a:srgbClr val="FF0000"/>
                </a:solidFill>
              </a:rPr>
              <a:t>Ensino de Relatividade Geral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pt-BR" altLang="pt-BR" sz="2400"/>
              <a:t>Ensino Médio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pt-BR" altLang="pt-BR" sz="2400"/>
              <a:t>Graduação (licenciatura)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  <p:sp>
        <p:nvSpPr>
          <p:cNvPr id="17" name="Retângulo Arredondado 16">
            <a:extLst>
              <a:ext uri="{FF2B5EF4-FFF2-40B4-BE49-F238E27FC236}">
                <a16:creationId xmlns:a16="http://schemas.microsoft.com/office/drawing/2014/main" id="{7F543D4F-A0EF-401B-BBD7-0F1BCA1375CB}"/>
              </a:ext>
            </a:extLst>
          </p:cNvPr>
          <p:cNvSpPr/>
          <p:nvPr/>
        </p:nvSpPr>
        <p:spPr>
          <a:xfrm>
            <a:off x="98425" y="4305300"/>
            <a:ext cx="2306638" cy="22955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79" name="CaixaDeTexto 14">
            <a:extLst>
              <a:ext uri="{FF2B5EF4-FFF2-40B4-BE49-F238E27FC236}">
                <a16:creationId xmlns:a16="http://schemas.microsoft.com/office/drawing/2014/main" id="{F80A94AE-CFC1-42DA-98CF-F485124F8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305300"/>
            <a:ext cx="2406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>
                <a:solidFill>
                  <a:srgbClr val="FF0000"/>
                </a:solidFill>
              </a:rPr>
              <a:t>Buracos de minhoca</a:t>
            </a:r>
          </a:p>
        </p:txBody>
      </p:sp>
      <p:pic>
        <p:nvPicPr>
          <p:cNvPr id="7180" name="Imagem 15">
            <a:extLst>
              <a:ext uri="{FF2B5EF4-FFF2-40B4-BE49-F238E27FC236}">
                <a16:creationId xmlns:a16="http://schemas.microsoft.com/office/drawing/2014/main" id="{DE543125-6F11-4447-86EC-AD2D5AAE6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716463"/>
            <a:ext cx="2106613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DF33A156-041E-4C02-85FF-076DE62B8522}"/>
              </a:ext>
            </a:extLst>
          </p:cNvPr>
          <p:cNvSpPr/>
          <p:nvPr/>
        </p:nvSpPr>
        <p:spPr>
          <a:xfrm>
            <a:off x="2597150" y="4038600"/>
            <a:ext cx="3059113" cy="26638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82" name="CaixaDeTexto 19">
            <a:extLst>
              <a:ext uri="{FF2B5EF4-FFF2-40B4-BE49-F238E27FC236}">
                <a16:creationId xmlns:a16="http://schemas.microsoft.com/office/drawing/2014/main" id="{E016B8BB-0936-4B31-9504-661DEBB28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463" y="4038600"/>
            <a:ext cx="171926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>
                <a:solidFill>
                  <a:srgbClr val="FF0000"/>
                </a:solidFill>
              </a:rPr>
              <a:t>Gravitação em filmes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pt-BR" altLang="pt-BR" sz="2000"/>
              <a:t>Interstellar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pt-BR" altLang="pt-BR" sz="2000"/>
              <a:t>Perdido em Marte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pt-BR" altLang="pt-BR" sz="2000"/>
              <a:t>Gravidade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pt-BR" altLang="pt-BR" sz="2000"/>
              <a:t>Estrelas além do tempo</a:t>
            </a:r>
            <a:endParaRPr lang="pt-BR" altLang="pt-BR" sz="2400"/>
          </a:p>
        </p:txBody>
      </p:sp>
      <p:pic>
        <p:nvPicPr>
          <p:cNvPr id="7183" name="Imagem 21">
            <a:extLst>
              <a:ext uri="{FF2B5EF4-FFF2-40B4-BE49-F238E27FC236}">
                <a16:creationId xmlns:a16="http://schemas.microsoft.com/office/drawing/2014/main" id="{CAC38B84-44DB-46C2-9E1B-E1171DF78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4117181"/>
            <a:ext cx="119697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CaixaDeTexto 23">
            <a:extLst>
              <a:ext uri="{FF2B5EF4-FFF2-40B4-BE49-F238E27FC236}">
                <a16:creationId xmlns:a16="http://schemas.microsoft.com/office/drawing/2014/main" id="{F0F27278-8FF0-48F0-84D7-C2BECCB0C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763" y="4368800"/>
            <a:ext cx="20129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rgbClr val="FF0000"/>
                </a:solidFill>
              </a:rPr>
              <a:t>Buracos Negros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-Soluções Clássicas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-Astrofísicos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-Quânticos</a:t>
            </a:r>
          </a:p>
        </p:txBody>
      </p:sp>
      <p:pic>
        <p:nvPicPr>
          <p:cNvPr id="7185" name="Imagem 24">
            <a:extLst>
              <a:ext uri="{FF2B5EF4-FFF2-40B4-BE49-F238E27FC236}">
                <a16:creationId xmlns:a16="http://schemas.microsoft.com/office/drawing/2014/main" id="{6A6160C4-D4EE-4204-BC8B-61B7F142A8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4343400"/>
            <a:ext cx="1023937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Imagem 25">
            <a:extLst>
              <a:ext uri="{FF2B5EF4-FFF2-40B4-BE49-F238E27FC236}">
                <a16:creationId xmlns:a16="http://schemas.microsoft.com/office/drawing/2014/main" id="{6DA7DD80-2D81-4884-BFDB-57CE2695DC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5827713"/>
            <a:ext cx="696913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Imagem 26">
            <a:extLst>
              <a:ext uri="{FF2B5EF4-FFF2-40B4-BE49-F238E27FC236}">
                <a16:creationId xmlns:a16="http://schemas.microsoft.com/office/drawing/2014/main" id="{0FAA9D3F-ECB9-4DFE-B7D1-3F561374C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8" y="5586413"/>
            <a:ext cx="148748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18694</TotalTime>
  <Words>5442</Words>
  <Application>Microsoft Office PowerPoint</Application>
  <PresentationFormat>Apresentação na tela (4:3)</PresentationFormat>
  <Paragraphs>547</Paragraphs>
  <Slides>48</Slides>
  <Notes>6</Notes>
  <HiddenSlides>1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3" baseType="lpstr">
      <vt:lpstr>Arial</vt:lpstr>
      <vt:lpstr>Calibri</vt:lpstr>
      <vt:lpstr>Times New Roman</vt:lpstr>
      <vt:lpstr>TimesNewRomanPSMT</vt:lpstr>
      <vt:lpstr>Design padrão</vt:lpstr>
      <vt:lpstr>Apresentação do PowerPoint</vt:lpstr>
      <vt:lpstr>Informações (pandemia)</vt:lpstr>
      <vt:lpstr>Apresentação do PowerPoint</vt:lpstr>
      <vt:lpstr>Apresentação do PowerPoint</vt:lpstr>
      <vt:lpstr>Regulamento do curso:</vt:lpstr>
      <vt:lpstr>Escolha de orientador e tema de trabalho?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</dc:creator>
  <cp:lastModifiedBy>Germano Maioli Penello</cp:lastModifiedBy>
  <cp:revision>635</cp:revision>
  <dcterms:created xsi:type="dcterms:W3CDTF">1601-01-01T00:00:00Z</dcterms:created>
  <dcterms:modified xsi:type="dcterms:W3CDTF">2020-09-23T13:53:13Z</dcterms:modified>
</cp:coreProperties>
</file>