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2" r:id="rId2"/>
    <p:sldId id="303" r:id="rId3"/>
    <p:sldId id="265" r:id="rId4"/>
    <p:sldId id="260" r:id="rId5"/>
    <p:sldId id="299" r:id="rId6"/>
    <p:sldId id="300" r:id="rId7"/>
    <p:sldId id="295" r:id="rId8"/>
    <p:sldId id="257" r:id="rId9"/>
    <p:sldId id="261" r:id="rId10"/>
    <p:sldId id="294" r:id="rId11"/>
    <p:sldId id="264" r:id="rId12"/>
    <p:sldId id="256" r:id="rId13"/>
    <p:sldId id="301" r:id="rId14"/>
    <p:sldId id="259" r:id="rId15"/>
    <p:sldId id="275" r:id="rId16"/>
    <p:sldId id="297" r:id="rId17"/>
    <p:sldId id="280" r:id="rId18"/>
    <p:sldId id="296" r:id="rId19"/>
    <p:sldId id="281" r:id="rId20"/>
    <p:sldId id="290" r:id="rId21"/>
    <p:sldId id="298" r:id="rId2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1" d="100"/>
          <a:sy n="71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1046BB-FEFD-4DC8-A988-46D42B99F214}" type="datetimeFigureOut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8A0E5B0-50DE-45F7-8630-1F1B0970255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78617-B11F-4A8B-ADF6-D60EC9A07AFE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16B0-82AB-428C-BC52-D75BF8234D6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D6B18-1AED-4C73-B4FC-30E7F1B9AC1E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D1D66-9574-4B35-AFDA-9B2E4A56657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E242D-7B9F-4A59-AA70-968C5A9A40B7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4EF37-A868-47C0-8697-68674935FB9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A122-80BC-4EE5-B1A4-34D873AE8664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605B1-A1D1-4077-B2FD-F394BA79C2A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51E4F-2DE8-447F-9CE9-F53BF410136F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76D3A-8F28-4CAD-BCFC-95595B055E1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C4FDC-26CE-44CB-BE0C-C0CCE8245AF8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054CE-12A7-4830-9C3A-162CCFEB4CA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A2AF9-4004-4C82-AFF9-A886EFFFB812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2A75-A8A8-4121-B789-6B436DC0D76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270B6-B853-4E27-B69B-1B06F6B92FF7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A13C-B2C0-45FF-9FBE-57F78086590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27E8B-236D-48EA-9AB1-A6BE67FB53AA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6140-7188-48C2-8AA5-C9A25AD2EB4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DDC48-BA76-4FF8-AA4B-E04E0E7DC531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AC1C1-44E4-46C6-962C-8D2156761D1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7366F-2E34-408A-85D5-5F7E806C5FC5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78DC9-370C-4D74-97D8-2F74398E08C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A3C4EF-60C4-4109-A8BD-5230C9F4F037}" type="datetime1">
              <a:rPr lang="pt-BR"/>
              <a:pPr>
                <a:defRPr/>
              </a:pPr>
              <a:t>17/01/2011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777CA6-EA46-4A1E-80DA-3ED98217302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ernardo\Documents\Defesa\Produto%2002\20090415225003_mpg1.MP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ernardo\Documents\Defesa\Produto%2002\20090415225003_mpg1.MPG" TargetMode="Externa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ernardo\Documents\Defesa\Produto%2002\20090401214943.m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ernardo\Documents\Defesa\Produto%2002\20090401214840_mpg1.M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bernardo\Documents\Defesa\Produto%2002\vara%20amortecida_3.av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ernardo\Documents\Defesa\Produto%2002\20090401214943.m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bernardo\Documents\Defesa\Produto%2002\video_4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/>
          <a:lstStyle/>
          <a:p>
            <a:r>
              <a:rPr lang="pt-BR" dirty="0" smtClean="0"/>
              <a:t>Uma introdução ao movimento oscilatório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Prof. José Bernardo Menescal Conde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05B1-A1D1-4077-B2FD-F394BA79C2A9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  <p:pic>
        <p:nvPicPr>
          <p:cNvPr id="8" name="Picture 8" descr="MC90031997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068960"/>
            <a:ext cx="1080120" cy="2381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MC900279468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996952"/>
            <a:ext cx="1579562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Período de oscilação</a:t>
            </a:r>
            <a:br>
              <a:rPr lang="pt-BR" sz="3200" dirty="0" smtClean="0"/>
            </a:br>
            <a:r>
              <a:rPr lang="pt-BR" sz="3200" dirty="0" smtClean="0"/>
              <a:t>Sinal (símbolo):T</a:t>
            </a:r>
          </a:p>
        </p:txBody>
      </p:sp>
      <p:sp>
        <p:nvSpPr>
          <p:cNvPr id="9219" name="CaixaDeTexto 4"/>
          <p:cNvSpPr txBox="1">
            <a:spLocks noChangeArrowheads="1"/>
          </p:cNvSpPr>
          <p:nvPr/>
        </p:nvSpPr>
        <p:spPr bwMode="auto">
          <a:xfrm>
            <a:off x="1692275" y="1628775"/>
            <a:ext cx="571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            É o tempo gasto em uma oscilação completa</a:t>
            </a:r>
          </a:p>
        </p:txBody>
      </p:sp>
      <p:sp>
        <p:nvSpPr>
          <p:cNvPr id="6" name="Elipse 5"/>
          <p:cNvSpPr/>
          <p:nvPr/>
        </p:nvSpPr>
        <p:spPr>
          <a:xfrm>
            <a:off x="3851275" y="2276475"/>
            <a:ext cx="576263" cy="50482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9221" name="CaixaDeTexto 6"/>
          <p:cNvSpPr txBox="1">
            <a:spLocks noChangeArrowheads="1"/>
          </p:cNvSpPr>
          <p:nvPr/>
        </p:nvSpPr>
        <p:spPr bwMode="auto">
          <a:xfrm>
            <a:off x="5076825" y="5545138"/>
            <a:ext cx="1008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00B050"/>
                </a:solidFill>
              </a:rPr>
              <a:t>y = - A</a:t>
            </a:r>
          </a:p>
        </p:txBody>
      </p:sp>
      <p:sp>
        <p:nvSpPr>
          <p:cNvPr id="9222" name="CaixaDeTexto 7"/>
          <p:cNvSpPr txBox="1">
            <a:spLocks noChangeArrowheads="1"/>
          </p:cNvSpPr>
          <p:nvPr/>
        </p:nvSpPr>
        <p:spPr bwMode="auto">
          <a:xfrm>
            <a:off x="4932363" y="2349500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  y = + A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227763" y="3573463"/>
            <a:ext cx="23574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Período (T)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≈ 4s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224" name="CaixaDeTexto 7"/>
          <p:cNvSpPr txBox="1">
            <a:spLocks noChangeArrowheads="1"/>
          </p:cNvSpPr>
          <p:nvPr/>
        </p:nvSpPr>
        <p:spPr bwMode="auto">
          <a:xfrm>
            <a:off x="1187450" y="2492375"/>
            <a:ext cx="14779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Exemplo:</a:t>
            </a:r>
          </a:p>
        </p:txBody>
      </p:sp>
      <p:sp>
        <p:nvSpPr>
          <p:cNvPr id="9225" name="CaixaDeTexto 9"/>
          <p:cNvSpPr txBox="1">
            <a:spLocks noChangeArrowheads="1"/>
          </p:cNvSpPr>
          <p:nvPr/>
        </p:nvSpPr>
        <p:spPr bwMode="auto">
          <a:xfrm>
            <a:off x="5795963" y="2852738"/>
            <a:ext cx="3071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       Unidade: segundo (s)</a:t>
            </a: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5BEA44-366B-45A8-9FFD-18558C2DFAC6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cxnSp>
        <p:nvCxnSpPr>
          <p:cNvPr id="13" name="Conector de seta reta 12"/>
          <p:cNvCxnSpPr/>
          <p:nvPr/>
        </p:nvCxnSpPr>
        <p:spPr>
          <a:xfrm rot="5400000" flipH="1" flipV="1">
            <a:off x="2917031" y="4075907"/>
            <a:ext cx="37433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4643438" y="4076700"/>
            <a:ext cx="288925" cy="0"/>
          </a:xfrm>
          <a:prstGeom prst="line">
            <a:avLst/>
          </a:prstGeom>
          <a:ln w="28575">
            <a:solidFill>
              <a:srgbClr val="0054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4643438" y="5732463"/>
            <a:ext cx="288925" cy="0"/>
          </a:xfrm>
          <a:prstGeom prst="line">
            <a:avLst/>
          </a:prstGeom>
          <a:ln w="28575">
            <a:solidFill>
              <a:srgbClr val="0054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4643438" y="2565400"/>
            <a:ext cx="288925" cy="0"/>
          </a:xfrm>
          <a:prstGeom prst="line">
            <a:avLst/>
          </a:prstGeom>
          <a:ln w="28575">
            <a:solidFill>
              <a:srgbClr val="0054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2" name="CaixaDeTexto 29"/>
          <p:cNvSpPr txBox="1">
            <a:spLocks noChangeArrowheads="1"/>
          </p:cNvSpPr>
          <p:nvPr/>
        </p:nvSpPr>
        <p:spPr bwMode="auto">
          <a:xfrm>
            <a:off x="5035550" y="3848100"/>
            <a:ext cx="703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/>
              <a:t>y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4.07407E-6 L 6.38889E-6 0.46203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46203 L 2.22222E-6 4.0740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dirty="0" smtClean="0"/>
              <a:t> Freqüência</a:t>
            </a:r>
            <a:br>
              <a:rPr lang="pt-BR" sz="3200" dirty="0" smtClean="0"/>
            </a:br>
            <a:r>
              <a:rPr lang="pt-BR" sz="3200" dirty="0" smtClean="0"/>
              <a:t>Sinal (símbolo):f</a:t>
            </a: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963" cy="3413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É o número de oscilações por unidade de tempo;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f = n/t;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n = número de oscilações;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t = tempo gasto.</a:t>
            </a:r>
          </a:p>
          <a:p>
            <a:pPr eaLnBrk="1" hangingPunct="1">
              <a:buFont typeface="Arial" charset="0"/>
              <a:buNone/>
            </a:pPr>
            <a:endParaRPr lang="pt-BR" sz="1800" b="1" dirty="0" smtClean="0"/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Para 1 oscilação o tempo gasto é um período T, logo: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                                   f = 1 / T</a:t>
            </a:r>
          </a:p>
          <a:p>
            <a:pPr eaLnBrk="1" hangingPunct="1">
              <a:buFont typeface="Arial" charset="0"/>
              <a:buNone/>
            </a:pPr>
            <a:endParaRPr lang="pt-BR" sz="1800" b="1" dirty="0" smtClean="0"/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Unidade: 1 / s </a:t>
            </a:r>
            <a:r>
              <a:rPr lang="pt-BR" sz="1800" b="1" dirty="0" smtClean="0">
                <a:sym typeface="Symbol" pitchFamily="18" charset="2"/>
              </a:rPr>
              <a:t> h</a:t>
            </a:r>
            <a:r>
              <a:rPr lang="pt-BR" sz="1800" b="1" dirty="0" smtClean="0"/>
              <a:t>ertz (Hz).</a:t>
            </a:r>
          </a:p>
        </p:txBody>
      </p:sp>
      <p:sp>
        <p:nvSpPr>
          <p:cNvPr id="4" name="Elipse 3"/>
          <p:cNvSpPr/>
          <p:nvPr/>
        </p:nvSpPr>
        <p:spPr>
          <a:xfrm>
            <a:off x="7019925" y="1412875"/>
            <a:ext cx="523875" cy="4953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0245" name="CaixaDeTexto 4"/>
          <p:cNvSpPr txBox="1">
            <a:spLocks noChangeArrowheads="1"/>
          </p:cNvSpPr>
          <p:nvPr/>
        </p:nvSpPr>
        <p:spPr bwMode="auto">
          <a:xfrm>
            <a:off x="7812088" y="1484313"/>
            <a:ext cx="5508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 +A</a:t>
            </a:r>
          </a:p>
        </p:txBody>
      </p:sp>
      <p:sp>
        <p:nvSpPr>
          <p:cNvPr id="10246" name="CaixaDeTexto 5"/>
          <p:cNvSpPr txBox="1">
            <a:spLocks noChangeArrowheads="1"/>
          </p:cNvSpPr>
          <p:nvPr/>
        </p:nvSpPr>
        <p:spPr bwMode="auto">
          <a:xfrm flipH="1">
            <a:off x="7812088" y="5435600"/>
            <a:ext cx="720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  </a:t>
            </a:r>
            <a:r>
              <a:rPr lang="pt-BR" b="1" dirty="0">
                <a:solidFill>
                  <a:srgbClr val="005426"/>
                </a:solidFill>
              </a:rPr>
              <a:t>- 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662363" y="5157788"/>
            <a:ext cx="3286125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= 2 oscilações</a:t>
            </a:r>
          </a:p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≈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8 s</a:t>
            </a:r>
          </a:p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f = n / t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≈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2 / 8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=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¼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=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0,25 Hz</a:t>
            </a:r>
          </a:p>
        </p:txBody>
      </p:sp>
      <p:sp>
        <p:nvSpPr>
          <p:cNvPr id="10248" name="CaixaDeTexto 7"/>
          <p:cNvSpPr txBox="1">
            <a:spLocks noChangeArrowheads="1"/>
          </p:cNvSpPr>
          <p:nvPr/>
        </p:nvSpPr>
        <p:spPr bwMode="auto">
          <a:xfrm>
            <a:off x="5003800" y="4652963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Exemplo: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94D40-7171-4C20-A1C5-1570BC22F94B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2000" accel="50000" decel="50000" autoRev="1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67345E-6 L 0.00798 0.577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3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11430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 Constante Elástica da Mola</a:t>
            </a:r>
            <a:br>
              <a:rPr lang="pt-BR" sz="3200" dirty="0" smtClean="0"/>
            </a:br>
            <a:r>
              <a:rPr lang="pt-BR" sz="3200" dirty="0" smtClean="0"/>
              <a:t>Sinal(símbolo): K</a:t>
            </a:r>
          </a:p>
        </p:txBody>
      </p:sp>
      <p:sp>
        <p:nvSpPr>
          <p:cNvPr id="12291" name="Espaço Reservado para Conteúdo 4"/>
          <p:cNvSpPr>
            <a:spLocks noGrp="1"/>
          </p:cNvSpPr>
          <p:nvPr>
            <p:ph idx="1"/>
          </p:nvPr>
        </p:nvSpPr>
        <p:spPr>
          <a:xfrm>
            <a:off x="611188" y="2349500"/>
            <a:ext cx="8229600" cy="25923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t-BR" sz="2800" dirty="0" smtClean="0"/>
              <a:t>    A constante elástica descreve a mola: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pt-BR" sz="2800" dirty="0" smtClean="0"/>
              <a:t>Se a mola é dura (rígida), K terá um valor grande;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pt-BR" sz="2800" dirty="0" smtClean="0"/>
              <a:t>Se a mola é mole (maleável), K terá um valor menor.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pt-BR" sz="2800" dirty="0" smtClean="0"/>
              <a:t> No próximo eslaide vamos aprender como medir a constante elástica de uma mola!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A8977-09B3-4863-BA9A-FA1CDE6D4110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Prof. José Bernardo Menescal Conde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55D86-A189-4238-BEFC-973407F93EA5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pic>
        <p:nvPicPr>
          <p:cNvPr id="6" name="Imagem 5" descr="calibra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548680"/>
            <a:ext cx="2036935" cy="3240000"/>
          </a:xfrm>
          <a:prstGeom prst="rect">
            <a:avLst/>
          </a:prstGeom>
        </p:spPr>
      </p:pic>
      <p:pic>
        <p:nvPicPr>
          <p:cNvPr id="7" name="Imagem 6" descr="calibra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590245"/>
            <a:ext cx="2198117" cy="3240000"/>
          </a:xfrm>
          <a:prstGeom prst="rect">
            <a:avLst/>
          </a:prstGeom>
        </p:spPr>
      </p:pic>
      <p:pic>
        <p:nvPicPr>
          <p:cNvPr id="8" name="Imagem 7" descr="calibra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19872" y="2780928"/>
            <a:ext cx="2328750" cy="3240000"/>
          </a:xfrm>
          <a:prstGeom prst="rect">
            <a:avLst/>
          </a:prstGeom>
        </p:spPr>
      </p:pic>
      <p:cxnSp>
        <p:nvCxnSpPr>
          <p:cNvPr id="12" name="Conector de seta reta 11"/>
          <p:cNvCxnSpPr/>
          <p:nvPr/>
        </p:nvCxnSpPr>
        <p:spPr>
          <a:xfrm rot="5400000" flipH="1" flipV="1">
            <a:off x="432334" y="2168066"/>
            <a:ext cx="26642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rot="5400000" flipH="1" flipV="1">
            <a:off x="6279130" y="2210873"/>
            <a:ext cx="26642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1675944" y="1946636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7541945" y="2590733"/>
            <a:ext cx="2880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2010155" y="174510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y</a:t>
            </a:r>
            <a:r>
              <a:rPr lang="pt-BR" baseline="-25000" dirty="0" smtClean="0"/>
              <a:t>1</a:t>
            </a:r>
            <a:endParaRPr lang="pt-BR" baseline="-250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7898223" y="2390445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y</a:t>
            </a:r>
            <a:r>
              <a:rPr lang="pt-BR" baseline="-25000" dirty="0" smtClean="0"/>
              <a:t>2</a:t>
            </a:r>
            <a:endParaRPr lang="pt-BR" baseline="-250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3544567" y="786190"/>
            <a:ext cx="1103187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1600" dirty="0" smtClean="0"/>
              <a:t>e = y</a:t>
            </a:r>
            <a:r>
              <a:rPr lang="pt-BR" sz="1600" dirty="0" smtClean="0">
                <a:latin typeface="Calibri"/>
              </a:rPr>
              <a:t>₁</a:t>
            </a:r>
            <a:r>
              <a:rPr lang="pt-BR" sz="1600" dirty="0" smtClean="0"/>
              <a:t> – y</a:t>
            </a:r>
            <a:r>
              <a:rPr lang="pt-BR" sz="1600" dirty="0" smtClean="0">
                <a:latin typeface="Calibri"/>
              </a:rPr>
              <a:t>₂</a:t>
            </a:r>
            <a:endParaRPr lang="pt-BR" sz="1600" baseline="-25000" dirty="0"/>
          </a:p>
        </p:txBody>
      </p:sp>
      <p:cxnSp>
        <p:nvCxnSpPr>
          <p:cNvPr id="22" name="Conector de seta reta 21"/>
          <p:cNvCxnSpPr/>
          <p:nvPr/>
        </p:nvCxnSpPr>
        <p:spPr>
          <a:xfrm>
            <a:off x="2843808" y="3140968"/>
            <a:ext cx="432048" cy="3600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 rot="5400000" flipH="1" flipV="1">
            <a:off x="6012160" y="4005064"/>
            <a:ext cx="792088" cy="792088"/>
          </a:xfrm>
          <a:prstGeom prst="straightConnector1">
            <a:avLst/>
          </a:prstGeom>
          <a:ln w="762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/>
          <p:nvPr/>
        </p:nvCxnSpPr>
        <p:spPr>
          <a:xfrm rot="5400000" flipH="1" flipV="1">
            <a:off x="6940764" y="2096058"/>
            <a:ext cx="79208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/>
          <p:nvPr/>
        </p:nvCxnSpPr>
        <p:spPr>
          <a:xfrm rot="5400000" flipH="1" flipV="1">
            <a:off x="6940764" y="2990597"/>
            <a:ext cx="792088" cy="1588"/>
          </a:xfrm>
          <a:prstGeom prst="straightConnector1">
            <a:avLst/>
          </a:prstGeom>
          <a:ln w="38100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6920554" y="193068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F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6903966" y="278639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P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6516216" y="4581128"/>
            <a:ext cx="2279791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/>
              <a:t>Condição de equilíbrio:</a:t>
            </a:r>
          </a:p>
          <a:p>
            <a:pPr algn="ctr"/>
            <a:r>
              <a:rPr lang="pt-BR" sz="1600" dirty="0" smtClean="0"/>
              <a:t>F = P = m.g</a:t>
            </a:r>
            <a:endParaRPr lang="pt-BR" sz="16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3563888" y="1412776"/>
            <a:ext cx="968535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pt-BR" sz="1600" dirty="0" smtClean="0"/>
              <a:t>K = F / e</a:t>
            </a:r>
            <a:endParaRPr lang="pt-BR" sz="1600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611560" y="4221088"/>
            <a:ext cx="21916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e – elongação</a:t>
            </a:r>
          </a:p>
          <a:p>
            <a:r>
              <a:rPr lang="pt-BR" sz="1600" dirty="0" smtClean="0"/>
              <a:t>F – força elástica </a:t>
            </a:r>
          </a:p>
          <a:p>
            <a:r>
              <a:rPr lang="pt-BR" sz="1600" dirty="0" smtClean="0"/>
              <a:t>K – constante elástica</a:t>
            </a:r>
          </a:p>
          <a:p>
            <a:r>
              <a:rPr lang="pt-BR" sz="1600" dirty="0" smtClean="0"/>
              <a:t>P – peso</a:t>
            </a:r>
          </a:p>
        </p:txBody>
      </p:sp>
      <p:cxnSp>
        <p:nvCxnSpPr>
          <p:cNvPr id="36" name="Conector de seta reta 35"/>
          <p:cNvCxnSpPr/>
          <p:nvPr/>
        </p:nvCxnSpPr>
        <p:spPr>
          <a:xfrm>
            <a:off x="2483768" y="2060848"/>
            <a:ext cx="4608512" cy="504056"/>
          </a:xfrm>
          <a:prstGeom prst="straightConnector1">
            <a:avLst/>
          </a:prstGeom>
          <a:ln w="22225"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/>
          <p:nvPr/>
        </p:nvCxnSpPr>
        <p:spPr>
          <a:xfrm>
            <a:off x="6934409" y="2780928"/>
            <a:ext cx="288032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>
            <a:off x="6962119" y="1959542"/>
            <a:ext cx="28803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Força de atrito com o ar</a:t>
            </a:r>
            <a:br>
              <a:rPr lang="pt-BR" sz="3200" dirty="0" smtClean="0"/>
            </a:br>
            <a:r>
              <a:rPr lang="pt-BR" sz="3200" dirty="0" smtClean="0"/>
              <a:t>Sinal (símbolo): F</a:t>
            </a:r>
            <a:r>
              <a:rPr lang="pt-BR" sz="3200" baseline="-25000" dirty="0" smtClean="0"/>
              <a:t>ar</a:t>
            </a:r>
          </a:p>
        </p:txBody>
      </p:sp>
      <p:sp>
        <p:nvSpPr>
          <p:cNvPr id="14339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3225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t-BR" dirty="0" smtClean="0"/>
              <a:t>     É a força que o ar faz reduzindo a velocidade dos corpos</a:t>
            </a:r>
            <a:r>
              <a:rPr lang="pt-BR" sz="2400" dirty="0" smtClean="0"/>
              <a:t> .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pt-BR" dirty="0" smtClean="0"/>
              <a:t>Depende da velocidade com a qual o corpo se movimenta no ar: quanto maior a velocidade maior o atrito com o ar;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pt-BR" dirty="0" smtClean="0"/>
              <a:t>Depende da área de contato do corpo com o ar.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EC38F-7D4E-46EC-AD16-F42DBF222F1F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cxnSp>
        <p:nvCxnSpPr>
          <p:cNvPr id="7" name="Conector de seta reta 6"/>
          <p:cNvCxnSpPr/>
          <p:nvPr/>
        </p:nvCxnSpPr>
        <p:spPr>
          <a:xfrm>
            <a:off x="5693685" y="1094301"/>
            <a:ext cx="28803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2051050" y="274638"/>
            <a:ext cx="4968875" cy="8509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Vídeo 6: Pêndulo Simples</a:t>
            </a:r>
            <a:endParaRPr lang="pt-BR" dirty="0" smtClean="0"/>
          </a:p>
        </p:txBody>
      </p:sp>
      <p:pic>
        <p:nvPicPr>
          <p:cNvPr id="9" name="20090415225003_mpg1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39975" y="2565400"/>
            <a:ext cx="4398963" cy="2932113"/>
          </a:xfr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0B695D-9AD3-4D77-9A1B-A4E3C0EBB082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15366" name="CaixaDeTexto 5"/>
          <p:cNvSpPr txBox="1">
            <a:spLocks noChangeArrowheads="1"/>
          </p:cNvSpPr>
          <p:nvPr/>
        </p:nvSpPr>
        <p:spPr bwMode="auto">
          <a:xfrm>
            <a:off x="1835150" y="1052513"/>
            <a:ext cx="55451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Material utilizado:</a:t>
            </a:r>
            <a:br>
              <a:rPr lang="pt-BR" dirty="0"/>
            </a:br>
            <a:r>
              <a:rPr lang="pt-BR" dirty="0"/>
              <a:t> 		- suporte metálico;</a:t>
            </a:r>
          </a:p>
          <a:p>
            <a:r>
              <a:rPr lang="pt-BR" dirty="0"/>
              <a:t>		- fio;</a:t>
            </a:r>
          </a:p>
          <a:p>
            <a:r>
              <a:rPr lang="pt-BR" dirty="0"/>
              <a:t> 		- massas calibradas de 50g cada.</a:t>
            </a:r>
          </a:p>
        </p:txBody>
      </p:sp>
      <p:sp>
        <p:nvSpPr>
          <p:cNvPr id="15367" name="CaixaDeTexto 6"/>
          <p:cNvSpPr txBox="1">
            <a:spLocks noChangeArrowheads="1"/>
          </p:cNvSpPr>
          <p:nvPr/>
        </p:nvSpPr>
        <p:spPr bwMode="auto">
          <a:xfrm>
            <a:off x="2339975" y="3068638"/>
            <a:ext cx="9366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 b="1" dirty="0"/>
              <a:t>suporte</a:t>
            </a:r>
          </a:p>
        </p:txBody>
      </p:sp>
      <p:sp>
        <p:nvSpPr>
          <p:cNvPr id="15368" name="CaixaDeTexto 7"/>
          <p:cNvSpPr txBox="1">
            <a:spLocks noChangeArrowheads="1"/>
          </p:cNvSpPr>
          <p:nvPr/>
        </p:nvSpPr>
        <p:spPr bwMode="auto">
          <a:xfrm>
            <a:off x="5076825" y="4221163"/>
            <a:ext cx="822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005426"/>
                </a:solidFill>
              </a:rPr>
              <a:t>massa</a:t>
            </a:r>
          </a:p>
        </p:txBody>
      </p:sp>
      <p:sp>
        <p:nvSpPr>
          <p:cNvPr id="15369" name="CaixaDeTexto 9"/>
          <p:cNvSpPr txBox="1">
            <a:spLocks noChangeArrowheads="1"/>
          </p:cNvSpPr>
          <p:nvPr/>
        </p:nvSpPr>
        <p:spPr bwMode="auto">
          <a:xfrm>
            <a:off x="5219700" y="3141663"/>
            <a:ext cx="4365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</a:rPr>
              <a:t>fio</a:t>
            </a:r>
          </a:p>
        </p:txBody>
      </p:sp>
      <p:cxnSp>
        <p:nvCxnSpPr>
          <p:cNvPr id="12" name="Conector de seta reta 11"/>
          <p:cNvCxnSpPr/>
          <p:nvPr/>
        </p:nvCxnSpPr>
        <p:spPr>
          <a:xfrm>
            <a:off x="2987675" y="3429000"/>
            <a:ext cx="576263" cy="287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 rot="10800000">
            <a:off x="4643438" y="2997200"/>
            <a:ext cx="504825" cy="2873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rot="5400000">
            <a:off x="4788694" y="4436269"/>
            <a:ext cx="287337" cy="288925"/>
          </a:xfrm>
          <a:prstGeom prst="straightConnector1">
            <a:avLst/>
          </a:prstGeom>
          <a:ln>
            <a:solidFill>
              <a:srgbClr val="0054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Comprimento do pêndulo</a:t>
            </a:r>
            <a:br>
              <a:rPr lang="pt-BR" sz="3200" dirty="0" smtClean="0"/>
            </a:br>
            <a:r>
              <a:rPr lang="pt-BR" sz="3200" dirty="0" smtClean="0"/>
              <a:t>Sinal (símbolo): L</a:t>
            </a:r>
          </a:p>
        </p:txBody>
      </p:sp>
      <p:sp>
        <p:nvSpPr>
          <p:cNvPr id="5" name="Elipse 4"/>
          <p:cNvSpPr/>
          <p:nvPr/>
        </p:nvSpPr>
        <p:spPr>
          <a:xfrm>
            <a:off x="4246563" y="4649788"/>
            <a:ext cx="355600" cy="3635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cxnSp>
        <p:nvCxnSpPr>
          <p:cNvPr id="7" name="Conector reto 6"/>
          <p:cNvCxnSpPr>
            <a:endCxn id="5" idx="0"/>
          </p:cNvCxnSpPr>
          <p:nvPr/>
        </p:nvCxnSpPr>
        <p:spPr>
          <a:xfrm rot="16200000" flipH="1">
            <a:off x="3410744" y="3636169"/>
            <a:ext cx="2006600" cy="20638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rot="-2700000">
            <a:off x="3975100" y="2189163"/>
            <a:ext cx="914400" cy="914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16200000" flipH="1">
            <a:off x="3904456" y="3698082"/>
            <a:ext cx="2154237" cy="44450"/>
          </a:xfrm>
          <a:prstGeom prst="straightConnector1">
            <a:avLst/>
          </a:prstGeom>
          <a:ln>
            <a:solidFill>
              <a:srgbClr val="FFC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 rot="18900000">
            <a:off x="5046663" y="4338638"/>
            <a:ext cx="914400" cy="914400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CaixaDeTexto 13"/>
          <p:cNvSpPr txBox="1">
            <a:spLocks noChangeArrowheads="1"/>
          </p:cNvSpPr>
          <p:nvPr/>
        </p:nvSpPr>
        <p:spPr bwMode="auto">
          <a:xfrm>
            <a:off x="5219700" y="3490913"/>
            <a:ext cx="325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/>
              <a:t>L</a:t>
            </a:r>
          </a:p>
        </p:txBody>
      </p:sp>
      <p:sp>
        <p:nvSpPr>
          <p:cNvPr id="16393" name="CaixaDeTexto 14"/>
          <p:cNvSpPr txBox="1">
            <a:spLocks noChangeArrowheads="1"/>
          </p:cNvSpPr>
          <p:nvPr/>
        </p:nvSpPr>
        <p:spPr bwMode="auto">
          <a:xfrm>
            <a:off x="2700338" y="1844675"/>
            <a:ext cx="4286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É o comprimento do fio do pêndulo</a:t>
            </a:r>
          </a:p>
        </p:txBody>
      </p:sp>
      <p:sp>
        <p:nvSpPr>
          <p:cNvPr id="16394" name="CaixaDeTexto 15"/>
          <p:cNvSpPr txBox="1">
            <a:spLocks noChangeArrowheads="1"/>
          </p:cNvSpPr>
          <p:nvPr/>
        </p:nvSpPr>
        <p:spPr bwMode="auto">
          <a:xfrm>
            <a:off x="3786188" y="5572125"/>
            <a:ext cx="2786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Unidade: metro(m)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075DD7-EAC2-4664-86D8-8860B2808987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1187450" y="260350"/>
            <a:ext cx="6408738" cy="865188"/>
          </a:xfrm>
        </p:spPr>
        <p:txBody>
          <a:bodyPr/>
          <a:lstStyle/>
          <a:p>
            <a:pPr eaLnBrk="1" hangingPunct="1"/>
            <a:r>
              <a:rPr lang="pt-BR" sz="3200" dirty="0" smtClean="0"/>
              <a:t>Vídeo 7: Amplitude de Oscilação</a:t>
            </a:r>
            <a:endParaRPr lang="pt-BR" dirty="0" smtClean="0">
              <a:solidFill>
                <a:srgbClr val="00B050"/>
              </a:solidFill>
            </a:endParaRPr>
          </a:p>
        </p:txBody>
      </p:sp>
      <p:pic>
        <p:nvPicPr>
          <p:cNvPr id="19" name="20090415225003_mpg1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27088" y="2708275"/>
            <a:ext cx="4411662" cy="2941638"/>
          </a:xfrm>
        </p:spPr>
      </p:pic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6C2A9-B67E-4A98-8648-F9CC1B8E8C13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17414" name="CaixaDeTexto 20"/>
          <p:cNvSpPr txBox="1">
            <a:spLocks noChangeArrowheads="1"/>
          </p:cNvSpPr>
          <p:nvPr/>
        </p:nvSpPr>
        <p:spPr bwMode="auto">
          <a:xfrm>
            <a:off x="395288" y="1341438"/>
            <a:ext cx="8610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Como vimos no sistema massa-mola, a amplitude mede o máximo afastamento</a:t>
            </a:r>
          </a:p>
          <a:p>
            <a:r>
              <a:rPr lang="pt-BR" dirty="0"/>
              <a:t>da massa em relação a posição de equilíbrio. No caso do pêndulo é mais fácil</a:t>
            </a:r>
          </a:p>
          <a:p>
            <a:r>
              <a:rPr lang="pt-BR" dirty="0"/>
              <a:t>usarmos ângulos para medir a amplitude de oscilação! Veja a figura.</a:t>
            </a:r>
          </a:p>
        </p:txBody>
      </p:sp>
      <p:pic>
        <p:nvPicPr>
          <p:cNvPr id="17415" name="Imagem 21" descr="Pêndulo 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2690813"/>
            <a:ext cx="3338512" cy="232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CaixaDeTexto 22"/>
          <p:cNvSpPr txBox="1">
            <a:spLocks noChangeArrowheads="1"/>
          </p:cNvSpPr>
          <p:nvPr/>
        </p:nvSpPr>
        <p:spPr bwMode="auto">
          <a:xfrm>
            <a:off x="6156325" y="5805488"/>
            <a:ext cx="1979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Unidade: grau (</a:t>
            </a:r>
            <a:r>
              <a:rPr lang="pt-BR" baseline="30000" dirty="0"/>
              <a:t>o</a:t>
            </a:r>
            <a:r>
              <a:rPr lang="pt-BR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Período do Pêndulo</a:t>
            </a:r>
            <a:br>
              <a:rPr lang="pt-BR" sz="3200" dirty="0" smtClean="0"/>
            </a:br>
            <a:r>
              <a:rPr lang="pt-BR" sz="3200" dirty="0" smtClean="0"/>
              <a:t>Sinal (símbolo):T</a:t>
            </a:r>
          </a:p>
        </p:txBody>
      </p:sp>
      <p:sp>
        <p:nvSpPr>
          <p:cNvPr id="18435" name="CaixaDeTexto 4"/>
          <p:cNvSpPr txBox="1">
            <a:spLocks noChangeArrowheads="1"/>
          </p:cNvSpPr>
          <p:nvPr/>
        </p:nvSpPr>
        <p:spPr bwMode="auto">
          <a:xfrm>
            <a:off x="1763713" y="1628775"/>
            <a:ext cx="5786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        É o tempo de 1 oscilação completa do pêndulo. </a:t>
            </a:r>
          </a:p>
        </p:txBody>
      </p:sp>
      <p:sp>
        <p:nvSpPr>
          <p:cNvPr id="6" name="Elipse 5"/>
          <p:cNvSpPr/>
          <p:nvPr/>
        </p:nvSpPr>
        <p:spPr>
          <a:xfrm>
            <a:off x="1547813" y="3357563"/>
            <a:ext cx="503237" cy="5032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8437" name="CaixaDeTexto 8"/>
          <p:cNvSpPr txBox="1">
            <a:spLocks noChangeArrowheads="1"/>
          </p:cNvSpPr>
          <p:nvPr/>
        </p:nvSpPr>
        <p:spPr bwMode="auto">
          <a:xfrm>
            <a:off x="684213" y="4149725"/>
            <a:ext cx="5746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sym typeface="Symbol" pitchFamily="18" charset="2"/>
              </a:rPr>
              <a:t>- 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18438" name="CaixaDeTexto 11"/>
          <p:cNvSpPr txBox="1">
            <a:spLocks noChangeArrowheads="1"/>
          </p:cNvSpPr>
          <p:nvPr/>
        </p:nvSpPr>
        <p:spPr bwMode="auto">
          <a:xfrm>
            <a:off x="4594225" y="4076700"/>
            <a:ext cx="40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 dirty="0">
                <a:solidFill>
                  <a:srgbClr val="005426"/>
                </a:solidFill>
                <a:sym typeface="Symbol" pitchFamily="18" charset="2"/>
              </a:rPr>
              <a:t></a:t>
            </a:r>
            <a:endParaRPr lang="pt-BR" sz="2400" b="1" dirty="0">
              <a:solidFill>
                <a:srgbClr val="005426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428750" y="5143500"/>
            <a:ext cx="27146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Período (T)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≈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6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s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40" name="CaixaDeTexto 9"/>
          <p:cNvSpPr txBox="1">
            <a:spLocks noChangeArrowheads="1"/>
          </p:cNvSpPr>
          <p:nvPr/>
        </p:nvSpPr>
        <p:spPr bwMode="auto">
          <a:xfrm>
            <a:off x="500063" y="2500313"/>
            <a:ext cx="7358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Exemplo:</a:t>
            </a:r>
          </a:p>
        </p:txBody>
      </p:sp>
      <p:sp>
        <p:nvSpPr>
          <p:cNvPr id="18441" name="CaixaDeTexto 11"/>
          <p:cNvSpPr txBox="1">
            <a:spLocks noChangeArrowheads="1"/>
          </p:cNvSpPr>
          <p:nvPr/>
        </p:nvSpPr>
        <p:spPr bwMode="auto">
          <a:xfrm>
            <a:off x="4932363" y="5013325"/>
            <a:ext cx="357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            Unidade:segundos(s)</a:t>
            </a: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89536-B8A4-4A0A-A513-64D607729F16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cxnSp>
        <p:nvCxnSpPr>
          <p:cNvPr id="16" name="Conector de seta reta 15"/>
          <p:cNvCxnSpPr/>
          <p:nvPr/>
        </p:nvCxnSpPr>
        <p:spPr>
          <a:xfrm rot="5400000" flipH="1" flipV="1">
            <a:off x="1187450" y="3860800"/>
            <a:ext cx="288925" cy="28892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/>
          <p:nvPr/>
        </p:nvCxnSpPr>
        <p:spPr>
          <a:xfrm rot="16200000" flipV="1">
            <a:off x="4278313" y="3867150"/>
            <a:ext cx="288925" cy="276225"/>
          </a:xfrm>
          <a:prstGeom prst="straightConnector1">
            <a:avLst/>
          </a:prstGeom>
          <a:ln w="28575">
            <a:solidFill>
              <a:srgbClr val="0054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9" dur="3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dirty="0" smtClean="0"/>
              <a:t>Freqüência do pêndulo</a:t>
            </a:r>
            <a:br>
              <a:rPr lang="pt-BR" sz="3200" dirty="0" smtClean="0"/>
            </a:br>
            <a:r>
              <a:rPr lang="pt-BR" sz="3200" dirty="0" smtClean="0"/>
              <a:t>Sinal (símbolo): f</a:t>
            </a:r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>
          <a:xfrm>
            <a:off x="500063" y="1571625"/>
            <a:ext cx="6880225" cy="185737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É o número de oscilações do pêndulo por unidade de tempo;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f = n / t ; n = número de oscilações; t = tempo gasto em </a:t>
            </a:r>
            <a:r>
              <a:rPr lang="pt-BR" sz="1800" b="1" u="sng" dirty="0" smtClean="0"/>
              <a:t>n</a:t>
            </a:r>
            <a:r>
              <a:rPr lang="pt-BR" sz="1800" b="1" dirty="0" smtClean="0"/>
              <a:t> oscilações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Para 1 oscilação o tempo gasto é de um período, T, logo: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n = 1 e t = T    </a:t>
            </a:r>
            <a:r>
              <a:rPr lang="pt-BR" sz="1800" b="1" dirty="0" smtClean="0">
                <a:sym typeface="Symbol" pitchFamily="18" charset="2"/>
              </a:rPr>
              <a:t></a:t>
            </a:r>
            <a:r>
              <a:rPr lang="pt-BR" sz="1800" b="1" dirty="0" smtClean="0"/>
              <a:t>    f = 1 / T;</a:t>
            </a:r>
          </a:p>
          <a:p>
            <a:pPr eaLnBrk="1" hangingPunct="1">
              <a:buFont typeface="Arial" charset="0"/>
              <a:buNone/>
            </a:pPr>
            <a:r>
              <a:rPr lang="pt-BR" sz="1800" b="1" dirty="0" smtClean="0"/>
              <a:t>Unidade:  1/s  </a:t>
            </a:r>
            <a:r>
              <a:rPr lang="pt-BR" sz="1800" b="1" dirty="0" smtClean="0">
                <a:sym typeface="Symbol" pitchFamily="18" charset="2"/>
              </a:rPr>
              <a:t></a:t>
            </a:r>
            <a:r>
              <a:rPr lang="pt-BR" sz="1800" b="1" dirty="0" smtClean="0"/>
              <a:t>  hertz (Hz).</a:t>
            </a:r>
          </a:p>
        </p:txBody>
      </p:sp>
      <p:sp>
        <p:nvSpPr>
          <p:cNvPr id="4" name="Elipse 3"/>
          <p:cNvSpPr/>
          <p:nvPr/>
        </p:nvSpPr>
        <p:spPr>
          <a:xfrm>
            <a:off x="1500188" y="4071938"/>
            <a:ext cx="479425" cy="509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867400" y="4652963"/>
            <a:ext cx="266541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n = 2 oscilações</a:t>
            </a:r>
          </a:p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≈ 12s</a:t>
            </a:r>
          </a:p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f = n / t ≈ 2 / 12 ≈ 1/6 Hz</a:t>
            </a: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defRPr/>
            </a:pP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462" name="CaixaDeTexto 5"/>
          <p:cNvSpPr txBox="1">
            <a:spLocks noChangeArrowheads="1"/>
          </p:cNvSpPr>
          <p:nvPr/>
        </p:nvSpPr>
        <p:spPr bwMode="auto">
          <a:xfrm>
            <a:off x="755650" y="5084763"/>
            <a:ext cx="647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  <a:sym typeface="Symbol" pitchFamily="18" charset="2"/>
              </a:rPr>
              <a:t>- </a:t>
            </a: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19463" name="CaixaDeTexto 10"/>
          <p:cNvSpPr txBox="1">
            <a:spLocks noChangeArrowheads="1"/>
          </p:cNvSpPr>
          <p:nvPr/>
        </p:nvSpPr>
        <p:spPr bwMode="auto">
          <a:xfrm>
            <a:off x="4427538" y="4941888"/>
            <a:ext cx="46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400" b="1" dirty="0">
                <a:solidFill>
                  <a:srgbClr val="005426"/>
                </a:solidFill>
                <a:sym typeface="Symbol" pitchFamily="18" charset="2"/>
              </a:rPr>
              <a:t></a:t>
            </a:r>
            <a:endParaRPr lang="pt-BR" sz="2400" b="1" dirty="0">
              <a:solidFill>
                <a:srgbClr val="005426"/>
              </a:solidFill>
            </a:endParaRPr>
          </a:p>
        </p:txBody>
      </p:sp>
      <p:sp>
        <p:nvSpPr>
          <p:cNvPr id="19464" name="CaixaDeTexto 10"/>
          <p:cNvSpPr txBox="1">
            <a:spLocks noChangeArrowheads="1"/>
          </p:cNvSpPr>
          <p:nvPr/>
        </p:nvSpPr>
        <p:spPr bwMode="auto">
          <a:xfrm>
            <a:off x="6156325" y="4005263"/>
            <a:ext cx="1146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Exemplo:</a:t>
            </a: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096FD-CC52-43AD-92D9-EA1C6A1144E3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cxnSp>
        <p:nvCxnSpPr>
          <p:cNvPr id="17" name="Conector de seta reta 16"/>
          <p:cNvCxnSpPr/>
          <p:nvPr/>
        </p:nvCxnSpPr>
        <p:spPr>
          <a:xfrm rot="5400000" flipH="1" flipV="1">
            <a:off x="1150937" y="4760913"/>
            <a:ext cx="288925" cy="2159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rot="16200000" flipV="1">
            <a:off x="4103687" y="4618038"/>
            <a:ext cx="360363" cy="287338"/>
          </a:xfrm>
          <a:prstGeom prst="straightConnector1">
            <a:avLst/>
          </a:prstGeom>
          <a:ln w="28575">
            <a:solidFill>
              <a:srgbClr val="0054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37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9" dur="3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37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67 0.05328  C 0.081 0.06527  0.102 0.07193  0.124 0.07193  C 0.149 0.07193  0.169 0.06527  0.183 0.05328  L 0.25 0  E" pathEditMode="relative" ptsTypes="">
                                      <p:cBhvr>
                                        <p:cTn id="15" dur="3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Estudo das Oscilações</a:t>
            </a:r>
            <a:endParaRPr lang="pt-BR" sz="32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Prof. José Bernardo Menescal Conde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7605B1-A1D1-4077-B2FD-F394BA79C2A9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827584" y="1844824"/>
            <a:ext cx="3300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O que são oscilações?</a:t>
            </a:r>
            <a:endParaRPr lang="pt-BR" sz="24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827584" y="3645024"/>
            <a:ext cx="4790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Quais as grandezas importantes?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259632" y="4941168"/>
            <a:ext cx="348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Vamos aprender agora?</a:t>
            </a:r>
            <a:endParaRPr lang="pt-BR" sz="2400" dirty="0"/>
          </a:p>
        </p:txBody>
      </p:sp>
      <p:pic>
        <p:nvPicPr>
          <p:cNvPr id="9" name="Picture 5" descr="MP900315609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556792"/>
            <a:ext cx="2433637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MP90040220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4005064"/>
            <a:ext cx="2606675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539750" y="404813"/>
            <a:ext cx="8229600" cy="936625"/>
          </a:xfrm>
        </p:spPr>
        <p:txBody>
          <a:bodyPr/>
          <a:lstStyle/>
          <a:p>
            <a:r>
              <a:rPr lang="pt-BR" sz="3200" b="1" dirty="0" smtClean="0"/>
              <a:t>Movimento Harmônico Simples (MHS)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1728788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pt-BR" sz="2800" dirty="0" smtClean="0"/>
              <a:t>         Certos movimentos oscilatórios e periódicos são descritos por funções horárias harmônicas, isto é, funções seno ou co-seno. Esses movimentos são chamados harmônicos simples.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C1B22-68B2-4E5A-A471-F3E3E93EBF30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20486" name="CaixaDeTexto 5"/>
          <p:cNvSpPr txBox="1">
            <a:spLocks noChangeArrowheads="1"/>
          </p:cNvSpPr>
          <p:nvPr/>
        </p:nvSpPr>
        <p:spPr bwMode="auto">
          <a:xfrm>
            <a:off x="827088" y="3500438"/>
            <a:ext cx="76327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pt-BR" dirty="0"/>
              <a:t> </a:t>
            </a:r>
            <a:r>
              <a:rPr lang="pt-BR" sz="2800" dirty="0"/>
              <a:t>O sistema massa-mola sem atrito</a:t>
            </a:r>
          </a:p>
          <a:p>
            <a:r>
              <a:rPr lang="pt-BR" sz="2800" dirty="0"/>
              <a:t>realiza um movimento harmônico simples.</a:t>
            </a:r>
          </a:p>
          <a:p>
            <a:endParaRPr lang="pt-BR" sz="2800" dirty="0"/>
          </a:p>
          <a:p>
            <a:pPr>
              <a:buFont typeface="Courier New" pitchFamily="49" charset="0"/>
              <a:buChar char="o"/>
            </a:pPr>
            <a:r>
              <a:rPr lang="pt-BR" sz="2800" dirty="0"/>
              <a:t> Um pêndulo em pequenas oscilações e sem atrito também realiza um  MHS.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5"/>
          <p:cNvSpPr>
            <a:spLocks noGrp="1"/>
          </p:cNvSpPr>
          <p:nvPr>
            <p:ph type="title"/>
          </p:nvPr>
        </p:nvSpPr>
        <p:spPr>
          <a:xfrm>
            <a:off x="3851920" y="2636912"/>
            <a:ext cx="1512168" cy="1143000"/>
          </a:xfrm>
        </p:spPr>
        <p:txBody>
          <a:bodyPr/>
          <a:lstStyle/>
          <a:p>
            <a:r>
              <a:rPr lang="pt-BR" dirty="0" smtClean="0"/>
              <a:t>FIM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Prof. José Bernardo Menescal Conde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B7F40-14BD-4CFF-9C57-BE1A3CFCBB4B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p:pic>
        <p:nvPicPr>
          <p:cNvPr id="6" name="Picture 8" descr="MP9004016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3786190"/>
            <a:ext cx="16065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6480175" cy="922337"/>
          </a:xfrm>
        </p:spPr>
        <p:txBody>
          <a:bodyPr/>
          <a:lstStyle/>
          <a:p>
            <a:pPr eaLnBrk="1" hangingPunct="1"/>
            <a:r>
              <a:rPr lang="pt-BR" sz="3200" dirty="0" smtClean="0"/>
              <a:t>Vídeo 1: Sistema Massa-Mola</a:t>
            </a:r>
          </a:p>
        </p:txBody>
      </p:sp>
      <p:sp>
        <p:nvSpPr>
          <p:cNvPr id="2051" name="CaixaDeTexto 4"/>
          <p:cNvSpPr txBox="1">
            <a:spLocks noChangeArrowheads="1"/>
          </p:cNvSpPr>
          <p:nvPr/>
        </p:nvSpPr>
        <p:spPr bwMode="auto">
          <a:xfrm>
            <a:off x="1908175" y="1268413"/>
            <a:ext cx="5013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Material Utilizado: - Suporte metálico;</a:t>
            </a:r>
          </a:p>
          <a:p>
            <a:r>
              <a:rPr lang="pt-BR" dirty="0"/>
              <a:t>                              - Massas de 50g cada;</a:t>
            </a:r>
          </a:p>
          <a:p>
            <a:r>
              <a:rPr lang="pt-BR" dirty="0"/>
              <a:t>                              - 1 Mola. 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5BDB2-5FF6-4F87-A4D0-329690CBB733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pic>
        <p:nvPicPr>
          <p:cNvPr id="8" name="20090401214943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08175" y="2276475"/>
            <a:ext cx="5805488" cy="3870325"/>
          </a:xfrm>
        </p:spPr>
      </p:pic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2411413" y="2924175"/>
            <a:ext cx="992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Suporte</a:t>
            </a: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3419475" y="3284538"/>
            <a:ext cx="792163" cy="215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5148263" y="4292600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massa</a:t>
            </a:r>
          </a:p>
        </p:txBody>
      </p:sp>
      <p:cxnSp>
        <p:nvCxnSpPr>
          <p:cNvPr id="14" name="Conector de seta reta 13"/>
          <p:cNvCxnSpPr/>
          <p:nvPr/>
        </p:nvCxnSpPr>
        <p:spPr>
          <a:xfrm rot="5400000">
            <a:off x="5147469" y="4796631"/>
            <a:ext cx="504825" cy="3603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5435600" y="32131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mola</a:t>
            </a:r>
          </a:p>
        </p:txBody>
      </p:sp>
      <p:cxnSp>
        <p:nvCxnSpPr>
          <p:cNvPr id="20" name="Conector de seta reta 19"/>
          <p:cNvCxnSpPr/>
          <p:nvPr/>
        </p:nvCxnSpPr>
        <p:spPr>
          <a:xfrm rot="10800000" flipV="1">
            <a:off x="5076825" y="3500438"/>
            <a:ext cx="358775" cy="215900"/>
          </a:xfrm>
          <a:prstGeom prst="straightConnector1">
            <a:avLst/>
          </a:prstGeom>
          <a:ln>
            <a:solidFill>
              <a:srgbClr val="005426"/>
            </a:solidFill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" name="CaixaDeTexto 21"/>
          <p:cNvSpPr txBox="1">
            <a:spLocks noChangeArrowheads="1"/>
          </p:cNvSpPr>
          <p:nvPr/>
        </p:nvSpPr>
        <p:spPr bwMode="auto">
          <a:xfrm>
            <a:off x="1508125" y="836613"/>
            <a:ext cx="65452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b="1" dirty="0"/>
              <a:t>O sistema massa-mola executa um movimento oscilatório</a:t>
            </a:r>
          </a:p>
          <a:p>
            <a:pPr algn="ctr"/>
            <a:r>
              <a:rPr lang="pt-BR" b="1" dirty="0"/>
              <a:t>periódico.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6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8" dur="2502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050" grpId="0"/>
      <p:bldP spid="2051" grpId="0"/>
      <p:bldP spid="9" grpId="0"/>
      <p:bldP spid="9" grpId="1"/>
      <p:bldP spid="12" grpId="0"/>
      <p:bldP spid="12" grpId="1"/>
      <p:bldP spid="15" grpId="0"/>
      <p:bldP spid="15" grpId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457200" y="346075"/>
            <a:ext cx="8229600" cy="17145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Vídeo 2: Oscilações</a:t>
            </a:r>
            <a:br>
              <a:rPr lang="pt-BR" sz="3200" dirty="0" smtClean="0"/>
            </a:br>
            <a:r>
              <a:rPr lang="pt-BR" sz="2000" b="1" dirty="0" smtClean="0"/>
              <a:t>Oscilações são movimentos  de um lado para outro em relação a uma posição fixa, de equilíbrio. O sistema massa – mola na vertical é um bom exemplo: o corpo preso à mola oscila para cima e para baixo.</a:t>
            </a:r>
          </a:p>
        </p:txBody>
      </p:sp>
      <p:cxnSp>
        <p:nvCxnSpPr>
          <p:cNvPr id="6" name="Conector de seta reta 5"/>
          <p:cNvCxnSpPr/>
          <p:nvPr/>
        </p:nvCxnSpPr>
        <p:spPr>
          <a:xfrm rot="13260000">
            <a:off x="7107238" y="2428875"/>
            <a:ext cx="914400" cy="10445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 rot="2640000">
            <a:off x="7137400" y="4413250"/>
            <a:ext cx="9144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20090401214840_mpg1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95513" y="2298700"/>
            <a:ext cx="4935537" cy="3290888"/>
          </a:xfr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006B3A-CF8E-4547-9655-E599DB472E3B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39552" y="5805264"/>
            <a:ext cx="1686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Clique na imagem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Prof. José Bernardo Menescal Conde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D82CD6-55FC-44EA-9D7A-F67987A12370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4100" name="CaixaDeTexto 3"/>
          <p:cNvSpPr txBox="1">
            <a:spLocks noChangeArrowheads="1"/>
          </p:cNvSpPr>
          <p:nvPr/>
        </p:nvSpPr>
        <p:spPr bwMode="auto">
          <a:xfrm>
            <a:off x="539750" y="1268413"/>
            <a:ext cx="39163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Nas oscilações periódicas o</a:t>
            </a:r>
          </a:p>
          <a:p>
            <a:r>
              <a:rPr lang="pt-BR" dirty="0"/>
              <a:t>corpo passa, de tempos em tempos,</a:t>
            </a:r>
          </a:p>
          <a:p>
            <a:r>
              <a:rPr lang="pt-BR" dirty="0"/>
              <a:t>pelas mesmas posições.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300788" y="1268413"/>
            <a:ext cx="935037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cxnSp>
        <p:nvCxnSpPr>
          <p:cNvPr id="9" name="Conector de seta reta 8"/>
          <p:cNvCxnSpPr/>
          <p:nvPr/>
        </p:nvCxnSpPr>
        <p:spPr>
          <a:xfrm rot="10800000">
            <a:off x="7596188" y="1382713"/>
            <a:ext cx="576262" cy="1587"/>
          </a:xfrm>
          <a:prstGeom prst="straightConnector1">
            <a:avLst/>
          </a:prstGeom>
          <a:ln w="28575">
            <a:solidFill>
              <a:srgbClr val="0054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 rot="10800000">
            <a:off x="7667625" y="5157788"/>
            <a:ext cx="576263" cy="1587"/>
          </a:xfrm>
          <a:prstGeom prst="straightConnector1">
            <a:avLst/>
          </a:prstGeom>
          <a:ln w="28575">
            <a:solidFill>
              <a:srgbClr val="0054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395288" y="2997200"/>
            <a:ext cx="46736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Este movimento é muito parecido com</a:t>
            </a:r>
          </a:p>
          <a:p>
            <a:r>
              <a:rPr lang="pt-BR" dirty="0"/>
              <a:t>o movimento do sistema massa-mola</a:t>
            </a:r>
          </a:p>
          <a:p>
            <a:r>
              <a:rPr lang="pt-BR" dirty="0"/>
              <a:t>que vimos no vídeo anterior, não é mesmo?</a:t>
            </a:r>
          </a:p>
        </p:txBody>
      </p:sp>
      <p:cxnSp>
        <p:nvCxnSpPr>
          <p:cNvPr id="15" name="Conector de seta reta 14"/>
          <p:cNvCxnSpPr/>
          <p:nvPr/>
        </p:nvCxnSpPr>
        <p:spPr>
          <a:xfrm rot="16260000" flipV="1">
            <a:off x="3528219" y="3248819"/>
            <a:ext cx="5111750" cy="1444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CaixaDeTexto 15"/>
          <p:cNvSpPr txBox="1">
            <a:spLocks noChangeArrowheads="1"/>
          </p:cNvSpPr>
          <p:nvPr/>
        </p:nvSpPr>
        <p:spPr bwMode="auto">
          <a:xfrm>
            <a:off x="4787900" y="549275"/>
            <a:ext cx="9540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Eixo - y</a:t>
            </a:r>
          </a:p>
        </p:txBody>
      </p:sp>
      <p:cxnSp>
        <p:nvCxnSpPr>
          <p:cNvPr id="18" name="Conector reto 17"/>
          <p:cNvCxnSpPr/>
          <p:nvPr/>
        </p:nvCxnSpPr>
        <p:spPr>
          <a:xfrm>
            <a:off x="5940425" y="3357563"/>
            <a:ext cx="215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8" name="CaixaDeTexto 18"/>
          <p:cNvSpPr txBox="1">
            <a:spLocks noChangeArrowheads="1"/>
          </p:cNvSpPr>
          <p:nvPr/>
        </p:nvSpPr>
        <p:spPr bwMode="auto">
          <a:xfrm>
            <a:off x="5148263" y="3213100"/>
            <a:ext cx="690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y = 0</a:t>
            </a:r>
          </a:p>
        </p:txBody>
      </p:sp>
      <p:sp>
        <p:nvSpPr>
          <p:cNvPr id="4109" name="CaixaDeTexto 19"/>
          <p:cNvSpPr txBox="1">
            <a:spLocks noChangeArrowheads="1"/>
          </p:cNvSpPr>
          <p:nvPr/>
        </p:nvSpPr>
        <p:spPr bwMode="auto">
          <a:xfrm>
            <a:off x="1619250" y="4652963"/>
            <a:ext cx="4095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O eixo orientado y paralelo a trajetória</a:t>
            </a:r>
          </a:p>
          <a:p>
            <a:r>
              <a:rPr lang="pt-BR" dirty="0"/>
              <a:t>serve para dar a posição do móvel.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autoRev="1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4.16667E-6 1.21184E-6 L 0.004 0.5508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Vídeo 3 – A oscilação amortecida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Prof. José Bernardo Menescal Conde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44CD58-2916-4B09-A92E-B000230C7BEE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5125" name="CaixaDeTexto 3"/>
          <p:cNvSpPr txBox="1">
            <a:spLocks noChangeArrowheads="1"/>
          </p:cNvSpPr>
          <p:nvPr/>
        </p:nvSpPr>
        <p:spPr bwMode="auto">
          <a:xfrm>
            <a:off x="323850" y="1557338"/>
            <a:ext cx="35702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Nem todo movimento oscilatório</a:t>
            </a:r>
          </a:p>
          <a:p>
            <a:r>
              <a:rPr lang="pt-BR" dirty="0"/>
              <a:t>é periódico. Veja a oscilação</a:t>
            </a:r>
          </a:p>
          <a:p>
            <a:r>
              <a:rPr lang="pt-BR" dirty="0"/>
              <a:t>dessa varinha presa na haste</a:t>
            </a:r>
          </a:p>
          <a:p>
            <a:r>
              <a:rPr lang="pt-BR" dirty="0"/>
              <a:t>por uma de suas extremidades.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395536" y="3861048"/>
            <a:ext cx="35702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dirty="0"/>
              <a:t>O atrito com o ar acaba por</a:t>
            </a:r>
          </a:p>
          <a:p>
            <a:r>
              <a:rPr lang="pt-BR" dirty="0"/>
              <a:t>parar a varinha! Esse movimento</a:t>
            </a:r>
          </a:p>
          <a:p>
            <a:r>
              <a:rPr lang="pt-BR" dirty="0"/>
              <a:t>oscilatório não é periódico, não</a:t>
            </a:r>
          </a:p>
          <a:p>
            <a:r>
              <a:rPr lang="pt-BR" dirty="0"/>
              <a:t>é mesmo?</a:t>
            </a:r>
          </a:p>
        </p:txBody>
      </p:sp>
      <p:pic>
        <p:nvPicPr>
          <p:cNvPr id="7" name="vara amortecida_3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355976" y="1844824"/>
            <a:ext cx="4032448" cy="3024336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6660232" y="5157192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Clique na imagem 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3"/>
          <p:cNvSpPr>
            <a:spLocks noGrp="1"/>
          </p:cNvSpPr>
          <p:nvPr>
            <p:ph type="title"/>
          </p:nvPr>
        </p:nvSpPr>
        <p:spPr>
          <a:xfrm>
            <a:off x="2484438" y="333375"/>
            <a:ext cx="4679950" cy="1143000"/>
          </a:xfrm>
        </p:spPr>
        <p:txBody>
          <a:bodyPr/>
          <a:lstStyle/>
          <a:p>
            <a:r>
              <a:rPr lang="pt-BR" sz="3200" b="1" dirty="0" smtClean="0"/>
              <a:t>Corpo Caindo</a:t>
            </a:r>
          </a:p>
        </p:txBody>
      </p:sp>
      <p:sp>
        <p:nvSpPr>
          <p:cNvPr id="6147" name="CaixaDeTexto 5"/>
          <p:cNvSpPr txBox="1">
            <a:spLocks noChangeArrowheads="1"/>
          </p:cNvSpPr>
          <p:nvPr/>
        </p:nvSpPr>
        <p:spPr bwMode="auto">
          <a:xfrm>
            <a:off x="755650" y="2492375"/>
            <a:ext cx="2303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  Não tem oscilação </a:t>
            </a:r>
          </a:p>
        </p:txBody>
      </p:sp>
      <p:sp>
        <p:nvSpPr>
          <p:cNvPr id="7" name="Elipse 6"/>
          <p:cNvSpPr/>
          <p:nvPr/>
        </p:nvSpPr>
        <p:spPr>
          <a:xfrm>
            <a:off x="3995738" y="2214563"/>
            <a:ext cx="792162" cy="75565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 rot="2700000">
            <a:off x="5842000" y="2898775"/>
            <a:ext cx="91440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1CBAE-3C1C-43A9-A4A8-E6FD3865323B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cxnSp>
        <p:nvCxnSpPr>
          <p:cNvPr id="11" name="Conector reto 10"/>
          <p:cNvCxnSpPr/>
          <p:nvPr/>
        </p:nvCxnSpPr>
        <p:spPr>
          <a:xfrm>
            <a:off x="2428860" y="5286388"/>
            <a:ext cx="381635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>
          <a:xfrm>
            <a:off x="971550" y="274638"/>
            <a:ext cx="7416800" cy="114300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Posição de Equilíbrio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(Neste ponto o peso será igual à força elástica)</a:t>
            </a:r>
            <a:endParaRPr lang="pt-BR" dirty="0" smtClean="0"/>
          </a:p>
        </p:txBody>
      </p:sp>
      <p:sp>
        <p:nvSpPr>
          <p:cNvPr id="6" name="Seta para a esquerda 5"/>
          <p:cNvSpPr/>
          <p:nvPr/>
        </p:nvSpPr>
        <p:spPr>
          <a:xfrm>
            <a:off x="5795963" y="3284538"/>
            <a:ext cx="977900" cy="198437"/>
          </a:xfrm>
          <a:prstGeom prst="left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4100" name="CaixaDeTexto 7"/>
          <p:cNvSpPr txBox="1">
            <a:spLocks noChangeArrowheads="1"/>
          </p:cNvSpPr>
          <p:nvPr/>
        </p:nvSpPr>
        <p:spPr bwMode="auto">
          <a:xfrm>
            <a:off x="6948488" y="5013325"/>
            <a:ext cx="1644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Massa parada</a:t>
            </a:r>
          </a:p>
          <a:p>
            <a:r>
              <a:rPr lang="pt-BR" dirty="0"/>
              <a:t>  (Equilíbrio)</a:t>
            </a:r>
          </a:p>
        </p:txBody>
      </p:sp>
      <p:sp>
        <p:nvSpPr>
          <p:cNvPr id="7" name="Retângulo 6"/>
          <p:cNvSpPr/>
          <p:nvPr/>
        </p:nvSpPr>
        <p:spPr>
          <a:xfrm>
            <a:off x="1835150" y="3141663"/>
            <a:ext cx="914400" cy="9144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cxnSp>
        <p:nvCxnSpPr>
          <p:cNvPr id="9" name="Conector de seta reta 8"/>
          <p:cNvCxnSpPr/>
          <p:nvPr/>
        </p:nvCxnSpPr>
        <p:spPr>
          <a:xfrm rot="13500000">
            <a:off x="1809750" y="203358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2700000">
            <a:off x="1809750" y="4268788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104" name="CaixaDeTexto 11"/>
          <p:cNvSpPr txBox="1">
            <a:spLocks noChangeArrowheads="1"/>
          </p:cNvSpPr>
          <p:nvPr/>
        </p:nvSpPr>
        <p:spPr bwMode="auto">
          <a:xfrm>
            <a:off x="323850" y="2349500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Força  elástica</a:t>
            </a:r>
          </a:p>
        </p:txBody>
      </p:sp>
      <p:sp>
        <p:nvSpPr>
          <p:cNvPr id="4105" name="CaixaDeTexto 13"/>
          <p:cNvSpPr txBox="1">
            <a:spLocks noChangeArrowheads="1"/>
          </p:cNvSpPr>
          <p:nvPr/>
        </p:nvSpPr>
        <p:spPr bwMode="auto">
          <a:xfrm>
            <a:off x="1042988" y="4508500"/>
            <a:ext cx="901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00B0F0"/>
                </a:solidFill>
              </a:rPr>
              <a:t>Peso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500063" y="5357813"/>
            <a:ext cx="271462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equilíbrio:</a:t>
            </a:r>
          </a:p>
          <a:p>
            <a:pPr>
              <a:defRPr/>
            </a:pPr>
            <a:r>
              <a:rPr lang="pt-BR" b="1" dirty="0">
                <a:solidFill>
                  <a:srgbClr val="FF0000"/>
                </a:solidFill>
              </a:rPr>
              <a:t>Força elástica </a:t>
            </a:r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pt-BR" b="1" dirty="0">
                <a:solidFill>
                  <a:srgbClr val="00B0F0"/>
                </a:solidFill>
              </a:rPr>
              <a:t>Peso</a:t>
            </a:r>
            <a:endParaRPr lang="pt-BR" b="1" dirty="0">
              <a:solidFill>
                <a:srgbClr val="FF0000"/>
              </a:solidFill>
            </a:endParaRPr>
          </a:p>
          <a:p>
            <a:pPr>
              <a:defRPr/>
            </a:pPr>
            <a:endParaRPr lang="pt-BR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A238E-4B8D-4E89-8E8C-40E679B158A5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13" name="Espaço Reservado para Rodapé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pic>
        <p:nvPicPr>
          <p:cNvPr id="14" name="20090401214943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916238" y="1484313"/>
            <a:ext cx="5067300" cy="3365500"/>
          </a:xfrm>
        </p:spPr>
      </p:pic>
      <p:cxnSp>
        <p:nvCxnSpPr>
          <p:cNvPr id="17" name="Conector de seta reta 16"/>
          <p:cNvCxnSpPr/>
          <p:nvPr/>
        </p:nvCxnSpPr>
        <p:spPr>
          <a:xfrm rot="10800000">
            <a:off x="5867400" y="4365625"/>
            <a:ext cx="936625" cy="7191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rot="16200000" flipV="1">
            <a:off x="3924300" y="3355975"/>
            <a:ext cx="2663825" cy="73025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5219700" y="4202113"/>
            <a:ext cx="215900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>
            <a:spLocks noChangeArrowheads="1"/>
          </p:cNvSpPr>
          <p:nvPr/>
        </p:nvSpPr>
        <p:spPr bwMode="auto">
          <a:xfrm>
            <a:off x="5267325" y="19161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/>
              <a:t>y</a:t>
            </a:r>
          </a:p>
        </p:txBody>
      </p:sp>
      <p:sp>
        <p:nvSpPr>
          <p:cNvPr id="31" name="CaixaDeTexto 30"/>
          <p:cNvSpPr txBox="1">
            <a:spLocks noChangeArrowheads="1"/>
          </p:cNvSpPr>
          <p:nvPr/>
        </p:nvSpPr>
        <p:spPr bwMode="auto">
          <a:xfrm>
            <a:off x="4403725" y="4024313"/>
            <a:ext cx="703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/>
              <a:t>y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7" dur="2502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6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video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73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4100" grpId="0"/>
      <p:bldP spid="7" grpId="0" animBg="1"/>
      <p:bldP spid="4104" grpId="0"/>
      <p:bldP spid="4105" grpId="0"/>
      <p:bldP spid="15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dirty="0" smtClean="0"/>
              <a:t>Vídeo 4: Amplitude da oscilação. </a:t>
            </a:r>
            <a:br>
              <a:rPr lang="pt-BR" sz="3200" dirty="0" smtClean="0"/>
            </a:br>
            <a:r>
              <a:rPr lang="pt-BR" sz="3200" dirty="0" smtClean="0"/>
              <a:t>Sinal (símbolo): A</a:t>
            </a:r>
          </a:p>
        </p:txBody>
      </p:sp>
      <p:sp>
        <p:nvSpPr>
          <p:cNvPr id="11" name="Seta para a esquerda 10"/>
          <p:cNvSpPr/>
          <p:nvPr/>
        </p:nvSpPr>
        <p:spPr>
          <a:xfrm>
            <a:off x="2657996" y="3861048"/>
            <a:ext cx="977900" cy="127000"/>
          </a:xfrm>
          <a:prstGeom prst="leftArrow">
            <a:avLst/>
          </a:prstGeom>
          <a:solidFill>
            <a:schemeClr val="tx1">
              <a:lumMod val="95000"/>
              <a:lumOff val="5000"/>
            </a:schemeClr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2" name="Seta para a esquerda 11"/>
          <p:cNvSpPr/>
          <p:nvPr/>
        </p:nvSpPr>
        <p:spPr>
          <a:xfrm>
            <a:off x="2657996" y="3417880"/>
            <a:ext cx="977900" cy="127000"/>
          </a:xfrm>
          <a:prstGeom prst="leftArrow">
            <a:avLst/>
          </a:prstGeom>
          <a:solidFill>
            <a:srgbClr val="FF0000"/>
          </a:solidFill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13" name="Seta para a esquerda 12"/>
          <p:cNvSpPr/>
          <p:nvPr/>
        </p:nvSpPr>
        <p:spPr>
          <a:xfrm rot="10800000">
            <a:off x="2642260" y="4293096"/>
            <a:ext cx="977900" cy="12700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cxnSp>
        <p:nvCxnSpPr>
          <p:cNvPr id="15" name="Conector de seta reta 14"/>
          <p:cNvCxnSpPr/>
          <p:nvPr/>
        </p:nvCxnSpPr>
        <p:spPr>
          <a:xfrm rot="16260000" flipH="1">
            <a:off x="2698439" y="3704126"/>
            <a:ext cx="2857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 rot="18900000" flipH="1">
            <a:off x="2744178" y="4015717"/>
            <a:ext cx="214312" cy="2143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1" name="CaixaDeTexto 20"/>
          <p:cNvSpPr txBox="1">
            <a:spLocks noChangeArrowheads="1"/>
          </p:cNvSpPr>
          <p:nvPr/>
        </p:nvSpPr>
        <p:spPr bwMode="auto">
          <a:xfrm>
            <a:off x="1641575" y="3284984"/>
            <a:ext cx="986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y = + A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202" name="CaixaDeTexto 21"/>
          <p:cNvSpPr txBox="1">
            <a:spLocks noChangeArrowheads="1"/>
          </p:cNvSpPr>
          <p:nvPr/>
        </p:nvSpPr>
        <p:spPr bwMode="auto">
          <a:xfrm>
            <a:off x="1619672" y="4149080"/>
            <a:ext cx="8749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B050"/>
                </a:solidFill>
              </a:rPr>
              <a:t>y = - A</a:t>
            </a:r>
            <a:endParaRPr lang="pt-BR" b="1" dirty="0">
              <a:solidFill>
                <a:srgbClr val="00B050"/>
              </a:solidFill>
            </a:endParaRPr>
          </a:p>
        </p:txBody>
      </p:sp>
      <p:cxnSp>
        <p:nvCxnSpPr>
          <p:cNvPr id="27" name="Conector de seta reta 26"/>
          <p:cNvCxnSpPr/>
          <p:nvPr/>
        </p:nvCxnSpPr>
        <p:spPr>
          <a:xfrm rot="13500000" flipH="1">
            <a:off x="1867255" y="3662515"/>
            <a:ext cx="500062" cy="50006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CaixaDeTexto 28"/>
          <p:cNvSpPr txBox="1">
            <a:spLocks noChangeArrowheads="1"/>
          </p:cNvSpPr>
          <p:nvPr/>
        </p:nvSpPr>
        <p:spPr bwMode="auto">
          <a:xfrm>
            <a:off x="590820" y="3702964"/>
            <a:ext cx="1224136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/>
              <a:t>Equilíbrio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827088" y="1341438"/>
            <a:ext cx="76327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/>
              <a:t>A massa oscilação entre duas posições extremas. Em uma oscilação completa ela vai de </a:t>
            </a:r>
            <a:r>
              <a:rPr lang="pt-BR" b="1" dirty="0">
                <a:solidFill>
                  <a:srgbClr val="00B050"/>
                </a:solidFill>
              </a:rPr>
              <a:t>y = - A</a:t>
            </a:r>
            <a:r>
              <a:rPr lang="pt-BR" dirty="0">
                <a:solidFill>
                  <a:srgbClr val="00B050"/>
                </a:solidFill>
              </a:rPr>
              <a:t> 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até </a:t>
            </a:r>
            <a:r>
              <a:rPr lang="pt-BR" b="1" dirty="0">
                <a:solidFill>
                  <a:srgbClr val="FF0000"/>
                </a:solidFill>
              </a:rPr>
              <a:t>y = + A</a:t>
            </a:r>
            <a:r>
              <a:rPr lang="pt-BR" dirty="0">
                <a:solidFill>
                  <a:srgbClr val="FF0000"/>
                </a:solidFill>
              </a:rPr>
              <a:t> e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volta para </a:t>
            </a:r>
            <a:r>
              <a:rPr lang="pt-BR" b="1" dirty="0">
                <a:solidFill>
                  <a:srgbClr val="00B050"/>
                </a:solidFill>
              </a:rPr>
              <a:t>y = - A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827584" y="4869160"/>
            <a:ext cx="23145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Temos:</a:t>
            </a:r>
          </a:p>
          <a:p>
            <a:pPr>
              <a:defRPr/>
            </a:pP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pt-BR" dirty="0" smtClean="0">
                <a:solidFill>
                  <a:srgbClr val="FF0000"/>
                </a:solidFill>
              </a:rPr>
              <a:t>| + </a:t>
            </a:r>
            <a:r>
              <a:rPr lang="pt-BR" b="1" dirty="0" smtClean="0">
                <a:solidFill>
                  <a:srgbClr val="FF0000"/>
                </a:solidFill>
              </a:rPr>
              <a:t>A |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t-BR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pt-BR" dirty="0" smtClean="0">
                <a:solidFill>
                  <a:srgbClr val="00B050"/>
                </a:solidFill>
              </a:rPr>
              <a:t>| - </a:t>
            </a:r>
            <a:r>
              <a:rPr lang="pt-BR" b="1" dirty="0" smtClean="0">
                <a:solidFill>
                  <a:srgbClr val="00B050"/>
                </a:solidFill>
              </a:rPr>
              <a:t>A |</a:t>
            </a:r>
            <a:endParaRPr lang="pt-B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207" name="CaixaDeTexto 16"/>
          <p:cNvSpPr txBox="1">
            <a:spLocks noChangeArrowheads="1"/>
          </p:cNvSpPr>
          <p:nvPr/>
        </p:nvSpPr>
        <p:spPr bwMode="auto">
          <a:xfrm>
            <a:off x="5857875" y="5643563"/>
            <a:ext cx="27860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/>
              <a:t>Unidade:metro(m)</a:t>
            </a:r>
          </a:p>
        </p:txBody>
      </p:sp>
      <p:sp>
        <p:nvSpPr>
          <p:cNvPr id="17" name="Espaço Reservado para Número de Slid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A81135-D64E-4AFB-9F38-5CB4BF5A58AF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Prof. José Bernardo Menescal Conde</a:t>
            </a:r>
          </a:p>
        </p:txBody>
      </p:sp>
      <p:pic>
        <p:nvPicPr>
          <p:cNvPr id="21" name="video_4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755909" y="2276872"/>
            <a:ext cx="4128459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605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952</Words>
  <Application>Microsoft Office PowerPoint</Application>
  <PresentationFormat>Apresentação na tela (4:3)</PresentationFormat>
  <Paragraphs>184</Paragraphs>
  <Slides>21</Slides>
  <Notes>0</Notes>
  <HiddenSlides>0</HiddenSlides>
  <MMClips>7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Uma introdução ao movimento oscilatório</vt:lpstr>
      <vt:lpstr>Estudo das Oscilações</vt:lpstr>
      <vt:lpstr>Vídeo 1: Sistema Massa-Mola</vt:lpstr>
      <vt:lpstr>Vídeo 2: Oscilações Oscilações são movimentos  de um lado para outro em relação a uma posição fixa, de equilíbrio. O sistema massa – mola na vertical é um bom exemplo: o corpo preso à mola oscila para cima e para baixo.</vt:lpstr>
      <vt:lpstr>Slide 5</vt:lpstr>
      <vt:lpstr>Vídeo 3 – A oscilação amortecida</vt:lpstr>
      <vt:lpstr>Corpo Caindo</vt:lpstr>
      <vt:lpstr>Posição de Equilíbrio (Neste ponto o peso será igual à força elástica)</vt:lpstr>
      <vt:lpstr>Vídeo 4: Amplitude da oscilação.  Sinal (símbolo): A</vt:lpstr>
      <vt:lpstr>Período de oscilação Sinal (símbolo):T</vt:lpstr>
      <vt:lpstr> Freqüência Sinal (símbolo):f</vt:lpstr>
      <vt:lpstr> Constante Elástica da Mola Sinal(símbolo): K</vt:lpstr>
      <vt:lpstr>Slide 13</vt:lpstr>
      <vt:lpstr>Força de atrito com o ar Sinal (símbolo): Far</vt:lpstr>
      <vt:lpstr>Vídeo 6: Pêndulo Simples</vt:lpstr>
      <vt:lpstr>Comprimento do pêndulo Sinal (símbolo): L</vt:lpstr>
      <vt:lpstr>Vídeo 7: Amplitude de Oscilação</vt:lpstr>
      <vt:lpstr>Período do Pêndulo Sinal (símbolo):T</vt:lpstr>
      <vt:lpstr>Freqüência do pêndulo Sinal (símbolo): f</vt:lpstr>
      <vt:lpstr>Movimento Harmônico Simples (MHS)</vt:lpstr>
      <vt:lpstr>FIM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1)Constante Elástica da Mola Sinal:K</dc:title>
  <dc:creator>bernardo menescal conde</dc:creator>
  <cp:lastModifiedBy>bernardo menescal conde</cp:lastModifiedBy>
  <cp:revision>292</cp:revision>
  <dcterms:created xsi:type="dcterms:W3CDTF">2009-11-11T13:09:56Z</dcterms:created>
  <dcterms:modified xsi:type="dcterms:W3CDTF">2011-01-17T22:39:32Z</dcterms:modified>
</cp:coreProperties>
</file>