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8" r:id="rId3"/>
    <p:sldId id="339" r:id="rId4"/>
    <p:sldId id="340" r:id="rId5"/>
    <p:sldId id="341" r:id="rId6"/>
    <p:sldId id="342" r:id="rId7"/>
    <p:sldId id="276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B94680-E65F-5A45-83EA-5FF38C48E65E}">
          <p14:sldIdLst>
            <p14:sldId id="256"/>
          </p14:sldIdLst>
        </p14:section>
        <p14:section name="Reversível x Irreversível" id="{E5074E5E-79EA-9F47-AA62-2252A02DE416}">
          <p14:sldIdLst>
            <p14:sldId id="338"/>
            <p14:sldId id="339"/>
          </p14:sldIdLst>
        </p14:section>
        <p14:section name="Princípios Matemáticos" id="{75AD6ED5-0B83-AB48-9440-BB8E57E22BF3}">
          <p14:sldIdLst>
            <p14:sldId id="340"/>
            <p14:sldId id="341"/>
          </p14:sldIdLst>
        </p14:section>
        <p14:section name="Multiplicidade" id="{838DFF1A-5213-6A40-AD76-0C3D2B7B8F58}">
          <p14:sldIdLst>
            <p14:sldId id="342"/>
            <p14:sldId id="276"/>
            <p14:sldId id="343"/>
            <p14:sldId id="344"/>
            <p14:sldId id="345"/>
            <p14:sldId id="346"/>
            <p14:sldId id="347"/>
          </p14:sldIdLst>
        </p14:section>
        <p14:section name="A origem da Irreversibilidade" id="{775BAAA0-1880-D14C-97BC-691C5635D899}">
          <p14:sldIdLst>
            <p14:sldId id="348"/>
          </p14:sldIdLst>
        </p14:section>
        <p14:section name="Entropia e a Segunda Lei da Termodinâmica" id="{8DC83177-5905-794D-820A-DD760A8F8C20}">
          <p14:sldIdLst>
            <p14:sldId id="349"/>
            <p14:sldId id="350"/>
          </p14:sldIdLst>
        </p14:section>
        <p14:section name="Entropia, Energia e Temperatura" id="{F5B99A75-C7DC-DE49-9F79-9CADB918DDA5}">
          <p14:sldIdLst>
            <p14:sldId id="351"/>
          </p14:sldIdLst>
        </p14:section>
        <p14:section name="Troca de Calor/Clausius" id="{99241F17-9C56-ED4D-ADD0-84C451C4D575}">
          <p14:sldIdLst>
            <p14:sldId id="352"/>
            <p14:sldId id="353"/>
          </p14:sldIdLst>
        </p14:section>
        <p14:section name="Máquinas Térmica/Kelvin" id="{103F300A-99CC-1C48-A86E-F31E7174495C}">
          <p14:sldIdLst>
            <p14:sldId id="354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04" y="-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FC7B1-290F-0044-A0C7-9D34204408E6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5213-3A1A-FE48-85B0-43BBF7383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C982-6927-3440-BC3B-880A2A545B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4"/>
            <a:ext cx="2057400" cy="4876271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4"/>
            <a:ext cx="6019800" cy="487627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800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B1E7-FEED-5E47-BC9F-AE3A53B53DF1}" type="datetimeFigureOut">
              <a:rPr lang="en-US" smtClean="0"/>
              <a:t>04/07/16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7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BAAA-A190-8645-B07C-107EBE5A9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32537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/>
                <a:cs typeface="Times New Roman"/>
              </a:rPr>
              <a:t>2ª Lei da </a:t>
            </a:r>
            <a:r>
              <a:rPr lang="en-US" dirty="0" err="1" smtClean="0">
                <a:latin typeface="Times New Roman"/>
                <a:cs typeface="Times New Roman"/>
              </a:rPr>
              <a:t>Termodinâmica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1046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e</a:t>
            </a:r>
            <a:r>
              <a:rPr lang="en-US" sz="3200" dirty="0" smtClean="0">
                <a:latin typeface="Times New Roman"/>
                <a:cs typeface="Times New Roman"/>
              </a:rPr>
              <a:t> a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358866"/>
            <a:ext cx="8229600" cy="9525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 Seta do Tempo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67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375"/>
            <a:ext cx="8229600" cy="952500"/>
          </a:xfrm>
        </p:spPr>
        <p:txBody>
          <a:bodyPr/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Multiplicidade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N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5" y="1956170"/>
            <a:ext cx="2632884" cy="1344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929" y="3672560"/>
            <a:ext cx="2705100" cy="6773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1074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/>
                <a:cs typeface="Times New Roman"/>
              </a:rPr>
              <a:t>Gás</a:t>
            </a:r>
            <a:r>
              <a:rPr lang="en-US" sz="2800" dirty="0" smtClean="0">
                <a:latin typeface="Times New Roman"/>
                <a:cs typeface="Times New Roman"/>
              </a:rPr>
              <a:t> ideal com 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partículas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1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ulodepas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" y="1122023"/>
            <a:ext cx="8316790" cy="4181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471134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Times New Roman"/>
                <a:cs typeface="Times New Roman"/>
              </a:rPr>
              <a:t>Multiplicidade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N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5813">
            <a:off x="360130" y="585449"/>
            <a:ext cx="1706666" cy="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/>
                <a:cs typeface="Times New Roman"/>
              </a:rPr>
              <a:t>Com grande número de partículas:</a:t>
            </a:r>
            <a:endParaRPr lang="pt-BR" sz="3600" dirty="0">
              <a:latin typeface="Times New Roman"/>
              <a:cs typeface="Times New Roman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06519"/>
            <a:ext cx="8229600" cy="37853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pt-BR" sz="2800" dirty="0" smtClean="0">
                <a:latin typeface="Times New Roman"/>
                <a:cs typeface="Times New Roman"/>
              </a:rPr>
              <a:t>Situações em que o número de partículas em uma das metades é muito maior que o da outra metade são altamente improváveis;</a:t>
            </a:r>
          </a:p>
          <a:p>
            <a:pPr>
              <a:spcAft>
                <a:spcPts val="1200"/>
              </a:spcAft>
            </a:pPr>
            <a:r>
              <a:rPr lang="pt-BR" sz="2800" dirty="0" smtClean="0">
                <a:latin typeface="Times New Roman"/>
                <a:cs typeface="Times New Roman"/>
              </a:rPr>
              <a:t>Situações em que as partículas são distribuídas quase igualmente entre as duas metades do recipiente são muito mais prováveis que quaisquer outras.</a:t>
            </a:r>
          </a:p>
          <a:p>
            <a:pPr>
              <a:spcAft>
                <a:spcPts val="1200"/>
              </a:spcAft>
            </a:pPr>
            <a:r>
              <a:rPr lang="pt-BR" sz="2800" dirty="0" smtClean="0">
                <a:latin typeface="Times New Roman"/>
                <a:cs typeface="Times New Roman"/>
              </a:rPr>
              <a:t>Para um número de partículas grande, da ordem de 10</a:t>
            </a:r>
            <a:r>
              <a:rPr lang="pt-BR" sz="2800" baseline="30000" dirty="0" smtClean="0">
                <a:latin typeface="Times New Roman"/>
                <a:cs typeface="Times New Roman"/>
              </a:rPr>
              <a:t>23</a:t>
            </a:r>
            <a:r>
              <a:rPr lang="pt-BR" sz="2800" dirty="0" smtClean="0">
                <a:latin typeface="Times New Roman"/>
                <a:cs typeface="Times New Roman"/>
              </a:rPr>
              <a:t>, </a:t>
            </a:r>
            <a:r>
              <a:rPr lang="pt-BR" sz="2800" dirty="0">
                <a:latin typeface="Times New Roman"/>
                <a:cs typeface="Times New Roman"/>
              </a:rPr>
              <a:t>a imensa maioria (na verdade, a quase totalidade) dos microestados </a:t>
            </a:r>
            <a:r>
              <a:rPr lang="pt-BR" sz="2800" dirty="0" smtClean="0">
                <a:latin typeface="Times New Roman"/>
                <a:cs typeface="Times New Roman"/>
              </a:rPr>
              <a:t>acessíveis </a:t>
            </a:r>
            <a:r>
              <a:rPr lang="pt-BR" sz="2800" dirty="0">
                <a:latin typeface="Times New Roman"/>
                <a:cs typeface="Times New Roman"/>
              </a:rPr>
              <a:t>correspondem à uma </a:t>
            </a:r>
            <a:r>
              <a:rPr lang="pt-BR" sz="2800" dirty="0" smtClean="0">
                <a:latin typeface="Times New Roman"/>
                <a:cs typeface="Times New Roman"/>
              </a:rPr>
              <a:t>distribuição </a:t>
            </a:r>
            <a:r>
              <a:rPr lang="pt-BR" sz="2800" dirty="0">
                <a:latin typeface="Times New Roman"/>
                <a:cs typeface="Times New Roman"/>
              </a:rPr>
              <a:t>praticamente </a:t>
            </a:r>
            <a:r>
              <a:rPr lang="pt-BR" sz="2800" dirty="0" smtClean="0">
                <a:latin typeface="Times New Roman"/>
                <a:cs typeface="Times New Roman"/>
              </a:rPr>
              <a:t>homogênea </a:t>
            </a:r>
            <a:r>
              <a:rPr lang="pt-BR" sz="2800" dirty="0">
                <a:latin typeface="Times New Roman"/>
                <a:cs typeface="Times New Roman"/>
              </a:rPr>
              <a:t>de </a:t>
            </a:r>
            <a:r>
              <a:rPr lang="pt-BR" sz="2800" dirty="0" smtClean="0">
                <a:latin typeface="Times New Roman"/>
                <a:cs typeface="Times New Roman"/>
              </a:rPr>
              <a:t>partículas </a:t>
            </a:r>
            <a:r>
              <a:rPr lang="pt-BR" sz="2800" dirty="0">
                <a:latin typeface="Times New Roman"/>
                <a:cs typeface="Times New Roman"/>
              </a:rPr>
              <a:t>pelo recipiente</a:t>
            </a:r>
            <a:r>
              <a:rPr lang="pt-BR" sz="2800" dirty="0" smtClean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41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A </a:t>
            </a:r>
            <a:r>
              <a:rPr lang="en-US" sz="3600" dirty="0" err="1" smtClean="0">
                <a:latin typeface="Times New Roman"/>
                <a:cs typeface="Times New Roman"/>
              </a:rPr>
              <a:t>origem</a:t>
            </a:r>
            <a:r>
              <a:rPr lang="en-US" sz="3600" dirty="0" smtClean="0">
                <a:latin typeface="Times New Roman"/>
                <a:cs typeface="Times New Roman"/>
              </a:rPr>
              <a:t> da </a:t>
            </a:r>
            <a:r>
              <a:rPr lang="en-US" sz="3600" dirty="0" err="1" smtClean="0">
                <a:latin typeface="Times New Roman"/>
                <a:cs typeface="Times New Roman"/>
              </a:rPr>
              <a:t>irreversibilidade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81371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Times New Roman"/>
                <a:cs typeface="Times New Roman"/>
              </a:rPr>
              <a:t>Muitíssimo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provável</a:t>
            </a:r>
            <a:r>
              <a:rPr lang="en-US" sz="2200" dirty="0" smtClean="0">
                <a:latin typeface="Times New Roman"/>
                <a:cs typeface="Times New Roman"/>
              </a:rPr>
              <a:t>: </a:t>
            </a:r>
            <a:r>
              <a:rPr lang="en-US" sz="2200" dirty="0" err="1" smtClean="0">
                <a:latin typeface="Times New Roman"/>
                <a:cs typeface="Times New Roman"/>
              </a:rPr>
              <a:t>baixa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multiplicidade</a:t>
            </a:r>
            <a:r>
              <a:rPr lang="en-US" sz="2200" dirty="0" smtClean="0">
                <a:latin typeface="Times New Roman"/>
                <a:cs typeface="Times New Roman"/>
              </a:rPr>
              <a:t>               </a:t>
            </a:r>
            <a:r>
              <a:rPr lang="en-US" sz="2200" dirty="0" err="1" smtClean="0">
                <a:latin typeface="Times New Roman"/>
                <a:cs typeface="Times New Roman"/>
              </a:rPr>
              <a:t>alta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multiplicidade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1150" y="1390950"/>
            <a:ext cx="85195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1654340"/>
            <a:ext cx="85466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Times New Roman"/>
                <a:cs typeface="Times New Roman"/>
              </a:rPr>
              <a:t>Pouquíssimo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provável</a:t>
            </a:r>
            <a:r>
              <a:rPr lang="en-US" sz="2200" dirty="0" smtClean="0">
                <a:latin typeface="Times New Roman"/>
                <a:cs typeface="Times New Roman"/>
              </a:rPr>
              <a:t>: </a:t>
            </a:r>
            <a:r>
              <a:rPr lang="en-US" sz="2200" dirty="0" err="1" smtClean="0">
                <a:latin typeface="Times New Roman"/>
                <a:cs typeface="Times New Roman"/>
              </a:rPr>
              <a:t>alta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multiplicidade</a:t>
            </a:r>
            <a:r>
              <a:rPr lang="en-US" sz="2200" dirty="0" smtClean="0">
                <a:latin typeface="Times New Roman"/>
                <a:cs typeface="Times New Roman"/>
              </a:rPr>
              <a:t>                </a:t>
            </a:r>
            <a:r>
              <a:rPr lang="en-US" sz="2200" dirty="0" err="1" smtClean="0">
                <a:latin typeface="Times New Roman"/>
                <a:cs typeface="Times New Roman"/>
              </a:rPr>
              <a:t>baixa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multiplicidade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91150" y="1848278"/>
            <a:ext cx="85195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83429" y="997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3851616"/>
            <a:ext cx="814724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“</a:t>
            </a:r>
            <a:r>
              <a:rPr lang="pt-BR" sz="2800" dirty="0" smtClean="0">
                <a:latin typeface="Times New Roman"/>
                <a:cs typeface="Times New Roman"/>
              </a:rPr>
              <a:t>O sistema de partículas sempre evolui de um estado improvável para um estado provável” (L. Boltzmann*)</a:t>
            </a:r>
            <a:endParaRPr lang="pt-BR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59" y="2243767"/>
            <a:ext cx="6413500" cy="1418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0350" y="4914961"/>
            <a:ext cx="58864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/>
                <a:cs typeface="Times New Roman"/>
              </a:rPr>
              <a:t>*L. Boltzmann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de-DE" sz="1600" dirty="0" smtClean="0">
                <a:latin typeface="Times New Roman"/>
                <a:cs typeface="Times New Roman"/>
              </a:rPr>
              <a:t>Wien. Ber., v. 76, p. 373-435 (1877)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tradução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para</a:t>
            </a:r>
            <a:r>
              <a:rPr lang="en-US" sz="1600" dirty="0">
                <a:latin typeface="Times New Roman"/>
                <a:cs typeface="Times New Roman"/>
              </a:rPr>
              <a:t> o </a:t>
            </a:r>
            <a:r>
              <a:rPr lang="en-US" sz="1600" dirty="0" err="1">
                <a:latin typeface="Times New Roman"/>
                <a:cs typeface="Times New Roman"/>
              </a:rPr>
              <a:t>inglês</a:t>
            </a:r>
            <a:r>
              <a:rPr lang="en-US" sz="1600" dirty="0">
                <a:latin typeface="Times New Roman"/>
                <a:cs typeface="Times New Roman"/>
              </a:rPr>
              <a:t> de K. Sharp e F. </a:t>
            </a:r>
            <a:r>
              <a:rPr lang="en-US" sz="1600" dirty="0" err="1">
                <a:latin typeface="Times New Roman"/>
                <a:cs typeface="Times New Roman"/>
              </a:rPr>
              <a:t>Matschinsky</a:t>
            </a:r>
            <a:r>
              <a:rPr lang="en-US" sz="1600" dirty="0">
                <a:latin typeface="Times New Roman"/>
                <a:cs typeface="Times New Roman"/>
              </a:rPr>
              <a:t>, Entropy, v. 17, p. 1971 (2015).</a:t>
            </a:r>
          </a:p>
        </p:txBody>
      </p:sp>
    </p:spTree>
    <p:extLst>
      <p:ext uri="{BB962C8B-B14F-4D97-AF65-F5344CB8AC3E}">
        <p14:creationId xmlns:p14="http://schemas.microsoft.com/office/powerpoint/2010/main" val="140622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/>
                <a:cs typeface="Times New Roman"/>
              </a:rPr>
              <a:t>Multiplicidade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en-US" dirty="0" err="1" smtClean="0">
                <a:latin typeface="Times New Roman"/>
                <a:cs typeface="Times New Roman"/>
              </a:rPr>
              <a:t>Entropia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461" y="1227116"/>
            <a:ext cx="1902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Entropia</a:t>
            </a:r>
            <a:r>
              <a:rPr lang="en-US" sz="3600" dirty="0" smtClean="0">
                <a:latin typeface="Times New Roman"/>
                <a:cs typeface="Times New Roman"/>
              </a:rPr>
              <a:t>: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711" y="1290663"/>
            <a:ext cx="2746715" cy="47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2272972"/>
            <a:ext cx="5448300" cy="25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4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/>
                <a:cs typeface="Times New Roman"/>
              </a:rPr>
              <a:t>A Segunda Lei da Termodinâmica</a:t>
            </a:r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106" y="1270543"/>
            <a:ext cx="7555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/>
                <a:cs typeface="Times New Roman"/>
              </a:rPr>
              <a:t>Um sistema tende a evoluir a um estado de máxima multiplicidade (estado de equilíbrio).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13" y="3640443"/>
            <a:ext cx="822959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Times New Roman"/>
                <a:cs typeface="Times New Roman"/>
              </a:rPr>
              <a:t>A entropia de um sistema isolado nunca diminui!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3886200" y="2436205"/>
            <a:ext cx="868680" cy="942221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73" y="2535201"/>
            <a:ext cx="2331917" cy="403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0079" y="4952491"/>
            <a:ext cx="25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dirty="0" smtClean="0">
                <a:latin typeface="Times New Roman"/>
                <a:cs typeface="Times New Roman"/>
              </a:rPr>
              <a:t>rocesso reversível</a:t>
            </a:r>
            <a:endParaRPr lang="pt-BR" sz="2400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516" y="5024874"/>
            <a:ext cx="1829376" cy="312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135" y="4426344"/>
            <a:ext cx="1642815" cy="3034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90079" y="4356057"/>
            <a:ext cx="25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imes New Roman"/>
                <a:cs typeface="Times New Roman"/>
              </a:rPr>
              <a:t>p</a:t>
            </a:r>
            <a:r>
              <a:rPr lang="pt-BR" sz="2400" dirty="0" smtClean="0">
                <a:latin typeface="Times New Roman"/>
                <a:cs typeface="Times New Roman"/>
              </a:rPr>
              <a:t>rocesso reversível</a:t>
            </a:r>
            <a:endParaRPr lang="pt-B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42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/>
                <a:cs typeface="Times New Roman"/>
              </a:rPr>
              <a:t>Entropia, Energia e Temperatura</a:t>
            </a:r>
            <a:endParaRPr lang="pt-BR" sz="36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996" y="3895730"/>
            <a:ext cx="7703804" cy="1508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>
                <a:latin typeface="Times New Roman"/>
                <a:cs typeface="Times New Roman"/>
              </a:rPr>
              <a:t>Para uma mesma variação de energia: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400" dirty="0" smtClean="0">
                <a:latin typeface="Times New Roman"/>
                <a:cs typeface="Times New Roman"/>
              </a:rPr>
              <a:t>pequenas variações de entropia em</a:t>
            </a:r>
            <a:r>
              <a:rPr lang="pt-BR" sz="2400" dirty="0">
                <a:latin typeface="Times New Roman"/>
                <a:cs typeface="Times New Roman"/>
              </a:rPr>
              <a:t> </a:t>
            </a:r>
            <a:r>
              <a:rPr lang="pt-BR" sz="2400" dirty="0" smtClean="0">
                <a:latin typeface="Times New Roman"/>
                <a:cs typeface="Times New Roman"/>
              </a:rPr>
              <a:t>altas temperaturas;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400" dirty="0" smtClean="0">
                <a:latin typeface="Times New Roman"/>
                <a:cs typeface="Times New Roman"/>
              </a:rPr>
              <a:t>grandes variações de entropia em baixas temperaturas.</a:t>
            </a:r>
            <a:endParaRPr lang="pt-BR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0127" y="293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05" y="1557035"/>
            <a:ext cx="3609863" cy="1821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02" y="1781175"/>
            <a:ext cx="1779440" cy="838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36426" y="2758554"/>
            <a:ext cx="224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>
                <a:latin typeface="Times New Roman"/>
                <a:cs typeface="Times New Roman"/>
              </a:rPr>
              <a:t>N</a:t>
            </a:r>
            <a:r>
              <a:rPr lang="pt-BR" sz="2400" dirty="0" smtClean="0">
                <a:latin typeface="Times New Roman"/>
                <a:cs typeface="Times New Roman"/>
              </a:rPr>
              <a:t> e </a:t>
            </a:r>
            <a:r>
              <a:rPr lang="pt-BR" sz="2400" i="1" dirty="0" smtClean="0">
                <a:latin typeface="Times New Roman"/>
                <a:cs typeface="Times New Roman"/>
              </a:rPr>
              <a:t>V</a:t>
            </a:r>
            <a:r>
              <a:rPr lang="pt-BR" sz="2400" dirty="0" smtClean="0">
                <a:latin typeface="Times New Roman"/>
                <a:cs typeface="Times New Roman"/>
              </a:rPr>
              <a:t> constantes</a:t>
            </a:r>
            <a:endParaRPr lang="pt-B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44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Times New Roman"/>
                <a:cs typeface="Times New Roman"/>
              </a:rPr>
              <a:t>Entropia, Energia e Temperatura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6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Times New Roman"/>
                <a:cs typeface="Times New Roman"/>
              </a:rPr>
              <a:t>Sentido do fluxo de calor</a:t>
            </a:r>
          </a:p>
          <a:p>
            <a:pPr marL="0" indent="0">
              <a:buNone/>
            </a:pPr>
            <a:endParaRPr lang="pt-BR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412" y="1710468"/>
            <a:ext cx="5700622" cy="2865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3020" y="4658632"/>
            <a:ext cx="67779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/>
                <a:cs typeface="Times New Roman"/>
              </a:rPr>
              <a:t>A entropia total do sistema aumenta quando o calor flui de um corpo quente para um corpo frio.</a:t>
            </a:r>
            <a:endParaRPr lang="pt-B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00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Times New Roman"/>
                <a:cs typeface="Times New Roman"/>
              </a:rPr>
              <a:t>Entropia, Energia e Temperatura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542637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>
                <a:latin typeface="Times New Roman"/>
                <a:cs typeface="Times New Roman"/>
              </a:rPr>
              <a:t>Sentido do fluxo de calor</a:t>
            </a:r>
          </a:p>
          <a:p>
            <a:pPr marL="0" indent="0">
              <a:buNone/>
            </a:pPr>
            <a:endParaRPr lang="pt-BR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442" y="1731997"/>
            <a:ext cx="5634407" cy="282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673075"/>
            <a:ext cx="8229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/>
                <a:cs typeface="Times New Roman"/>
              </a:rPr>
              <a:t>É impossível realizar um processo cujo único efeito seja transferir calor de um corpo mais frio para um corpo mais quente.</a:t>
            </a:r>
            <a:endParaRPr lang="pt-BR" sz="24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10198" y="4059263"/>
            <a:ext cx="481646" cy="547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9242" y="3366033"/>
            <a:ext cx="164495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/>
                <a:cs typeface="Times New Roman"/>
              </a:rPr>
              <a:t>A 2ª lei  para Clausius</a:t>
            </a:r>
            <a:endParaRPr lang="pt-B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393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/>
                <a:cs typeface="Times New Roman"/>
              </a:rPr>
              <a:t>Máquinas Térmicas</a:t>
            </a:r>
            <a:endParaRPr lang="pt-BR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6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Times New Roman"/>
                <a:cs typeface="Times New Roman"/>
              </a:rPr>
              <a:t>A máquina perfeita é possível?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763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99" y="1793918"/>
            <a:ext cx="5779425" cy="2260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10" y="4341794"/>
            <a:ext cx="8229600" cy="120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/>
                <a:cs typeface="Times New Roman"/>
              </a:rPr>
              <a:t>É impossível realizar um processo cujo único efeito seja remover calor de um reservatório térmico e produzir uma quantidade equivalente de trabalho.</a:t>
            </a:r>
            <a:endParaRPr lang="pt-BR" sz="2400" dirty="0"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562355" y="3661672"/>
            <a:ext cx="446691" cy="600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58282" y="2961416"/>
            <a:ext cx="13433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 smtClean="0">
                <a:latin typeface="Times New Roman"/>
                <a:cs typeface="Times New Roman"/>
              </a:rPr>
              <a:t>2ª Lei para Kelvin</a:t>
            </a:r>
            <a:endParaRPr lang="pt-B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395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A seta do tempo</a:t>
            </a:r>
            <a:endParaRPr lang="pt-BR" dirty="0">
              <a:latin typeface="Times New Roman"/>
              <a:cs typeface="Times New Roman"/>
            </a:endParaRPr>
          </a:p>
        </p:txBody>
      </p:sp>
      <p:pic>
        <p:nvPicPr>
          <p:cNvPr id="5" name="Content Placeholder 7" descr="estroboscopica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4" r="-5324"/>
          <a:stretch/>
        </p:blipFill>
        <p:spPr>
          <a:xfrm>
            <a:off x="457207" y="2019151"/>
            <a:ext cx="3140041" cy="293247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4790" y="1181381"/>
            <a:ext cx="4625891" cy="811421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latin typeface="Times New Roman"/>
                <a:cs typeface="Times New Roman"/>
              </a:rPr>
              <a:t>No entanto, as leis fundamentais da Física  são reversíveis.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32711" y="1181381"/>
            <a:ext cx="3852314" cy="811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latin typeface="Times New Roman"/>
                <a:cs typeface="Times New Roman"/>
              </a:rPr>
              <a:t>Os fenômenos à nossa volta são irreversíveis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8" name="Content Placeholder 9" descr="imagem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0" b="-4310"/>
          <a:stretch>
            <a:fillRect/>
          </a:stretch>
        </p:blipFill>
        <p:spPr>
          <a:xfrm>
            <a:off x="3985046" y="2002494"/>
            <a:ext cx="2854769" cy="1938700"/>
          </a:xfrm>
          <a:prstGeom prst="rect">
            <a:avLst/>
          </a:prstGeom>
        </p:spPr>
      </p:pic>
      <p:pic>
        <p:nvPicPr>
          <p:cNvPr id="9" name="Content Placeholder 10" descr="cópia de imagem5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-4293" b="-4293"/>
          <a:stretch/>
        </p:blipFill>
        <p:spPr>
          <a:xfrm>
            <a:off x="6315448" y="3478612"/>
            <a:ext cx="2505206" cy="19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/>
                <a:cs typeface="Times New Roman"/>
              </a:rPr>
              <a:t>Máquinas Térmicas</a:t>
            </a:r>
            <a:endParaRPr lang="pt-BR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2"/>
            <a:ext cx="8229600" cy="6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Times New Roman"/>
                <a:cs typeface="Times New Roman"/>
              </a:rPr>
              <a:t>A máquina térmica possível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763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4" y="1965477"/>
            <a:ext cx="6271524" cy="30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6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A seta do tempo</a:t>
            </a:r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1" y="1333501"/>
            <a:ext cx="8229600" cy="377163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Por que os fenômenos a nossa volta são irreversíveis?</a:t>
            </a:r>
          </a:p>
          <a:p>
            <a:pPr>
              <a:buNone/>
            </a:pPr>
            <a:endParaRPr lang="pt-BR" dirty="0" smtClean="0">
              <a:latin typeface="Times New Roman"/>
              <a:cs typeface="Times New Roman"/>
            </a:endParaRPr>
          </a:p>
          <a:p>
            <a:r>
              <a:rPr lang="pt-BR" dirty="0" smtClean="0">
                <a:latin typeface="Times New Roman"/>
                <a:cs typeface="Times New Roman"/>
              </a:rPr>
              <a:t>Por que essa irreversibilidade não aparece em sistemas “pequenos” (com poucas partículas)?</a:t>
            </a:r>
          </a:p>
        </p:txBody>
      </p:sp>
    </p:spTree>
    <p:extLst>
      <p:ext uri="{BB962C8B-B14F-4D97-AF65-F5344CB8AC3E}">
        <p14:creationId xmlns:p14="http://schemas.microsoft.com/office/powerpoint/2010/main" val="208606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366760" cy="9525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Jogo de Dados - </a:t>
            </a:r>
            <a:r>
              <a:rPr lang="en-US" sz="3600" dirty="0" err="1" smtClean="0">
                <a:latin typeface="Times New Roman"/>
                <a:cs typeface="Times New Roman"/>
              </a:rPr>
              <a:t>Macroestado</a:t>
            </a:r>
            <a:r>
              <a:rPr lang="en-US" sz="3600" dirty="0" smtClean="0">
                <a:latin typeface="Times New Roman"/>
                <a:cs typeface="Times New Roman"/>
              </a:rPr>
              <a:t> e </a:t>
            </a:r>
            <a:r>
              <a:rPr lang="en-US" sz="3600" dirty="0" err="1" smtClean="0">
                <a:latin typeface="Times New Roman"/>
                <a:cs typeface="Times New Roman"/>
              </a:rPr>
              <a:t>Microestado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dado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42" b="-15242"/>
          <a:stretch/>
        </p:blipFill>
        <p:spPr>
          <a:xfrm rot="20564640">
            <a:off x="432197" y="1282285"/>
            <a:ext cx="1306330" cy="1278406"/>
          </a:xfrm>
        </p:spPr>
      </p:pic>
      <p:pic>
        <p:nvPicPr>
          <p:cNvPr id="3" name="Content Placeholder 2" descr="dadosesquem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25"/>
          <a:stretch/>
        </p:blipFill>
        <p:spPr>
          <a:xfrm>
            <a:off x="2617662" y="1346462"/>
            <a:ext cx="6069138" cy="2178437"/>
          </a:xfrm>
        </p:spPr>
      </p:pic>
      <p:pic>
        <p:nvPicPr>
          <p:cNvPr id="6" name="Picture 5" descr="dadossoma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1" y="3434184"/>
            <a:ext cx="799271" cy="1681583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1489728" y="3447144"/>
            <a:ext cx="194386" cy="123112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9430" y="3858599"/>
            <a:ext cx="314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Microestados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latin typeface="Times New Roman"/>
                <a:cs typeface="Times New Roman"/>
              </a:rPr>
              <a:t>equiprováveis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28659" y="4901785"/>
            <a:ext cx="822960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0739" y="4722396"/>
            <a:ext cx="3638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Macroestados</a:t>
            </a:r>
            <a:r>
              <a:rPr lang="en-US" sz="2000" dirty="0" smtClean="0"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latin typeface="Times New Roman"/>
                <a:cs typeface="Times New Roman"/>
              </a:rPr>
              <a:t>não-equiprováveis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611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Cara </a:t>
            </a:r>
            <a:r>
              <a:rPr lang="en-US" sz="3600" dirty="0" err="1" smtClean="0">
                <a:latin typeface="Times New Roman"/>
                <a:cs typeface="Times New Roman"/>
              </a:rPr>
              <a:t>ou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Coroa</a:t>
            </a:r>
            <a:r>
              <a:rPr lang="en-US" sz="3600" dirty="0" smtClean="0">
                <a:latin typeface="Times New Roman"/>
                <a:cs typeface="Times New Roman"/>
              </a:rPr>
              <a:t> - </a:t>
            </a:r>
            <a:r>
              <a:rPr lang="en-US" sz="3600" dirty="0" err="1" smtClean="0">
                <a:latin typeface="Times New Roman"/>
                <a:cs typeface="Times New Roman"/>
              </a:rPr>
              <a:t>Sistema</a:t>
            </a:r>
            <a:r>
              <a:rPr lang="en-US" sz="3600" dirty="0" smtClean="0">
                <a:latin typeface="Times New Roman"/>
                <a:cs typeface="Times New Roman"/>
              </a:rPr>
              <a:t> de </a:t>
            </a:r>
            <a:r>
              <a:rPr lang="en-US" sz="3600" dirty="0" err="1" smtClean="0">
                <a:latin typeface="Times New Roman"/>
                <a:cs typeface="Times New Roman"/>
              </a:rPr>
              <a:t>dois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estado</a:t>
            </a:r>
            <a:r>
              <a:rPr lang="en-US" sz="3600" dirty="0" smtClean="0">
                <a:latin typeface="Times New Roman"/>
                <a:cs typeface="Times New Roman"/>
              </a:rPr>
              <a:t>.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moeda-1-real-comemorativa-olimpiadas-2016-rugby-fc-912201-MLB20283750847_042015-F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0" b="-5420"/>
          <a:stretch>
            <a:fillRect/>
          </a:stretch>
        </p:blipFill>
        <p:spPr>
          <a:xfrm>
            <a:off x="457201" y="1333503"/>
            <a:ext cx="1672858" cy="1106345"/>
          </a:xfrm>
        </p:spPr>
      </p:pic>
      <p:pic>
        <p:nvPicPr>
          <p:cNvPr id="3" name="Content Placeholder 2" descr="2moedas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199"/>
          <a:stretch/>
        </p:blipFill>
        <p:spPr>
          <a:xfrm>
            <a:off x="2986750" y="2557467"/>
            <a:ext cx="5748430" cy="2058908"/>
          </a:xfrm>
        </p:spPr>
      </p:pic>
      <p:sp>
        <p:nvSpPr>
          <p:cNvPr id="6" name="TextBox 5"/>
          <p:cNvSpPr txBox="1"/>
          <p:nvPr/>
        </p:nvSpPr>
        <p:spPr>
          <a:xfrm>
            <a:off x="458192" y="2364551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6398" y="2364551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1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3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Multiplicidade</a:t>
            </a:r>
            <a:r>
              <a:rPr lang="en-US" sz="3600" dirty="0" smtClean="0">
                <a:latin typeface="Times New Roman"/>
                <a:cs typeface="Times New Roman"/>
              </a:rPr>
              <a:t> (</a:t>
            </a:r>
            <a:r>
              <a:rPr lang="en-US" sz="3600" dirty="0" err="1" smtClean="0">
                <a:latin typeface="Times New Roman"/>
                <a:cs typeface="Times New Roman"/>
              </a:rPr>
              <a:t>Ω</a:t>
            </a:r>
            <a:r>
              <a:rPr lang="en-US" sz="3600" dirty="0" smtClean="0">
                <a:latin typeface="Times New Roman"/>
                <a:cs typeface="Times New Roman"/>
              </a:rPr>
              <a:t>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167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Um </a:t>
            </a:r>
            <a:r>
              <a:rPr lang="en-US" sz="2800" dirty="0" err="1">
                <a:latin typeface="Times New Roman"/>
                <a:cs typeface="Times New Roman"/>
              </a:rPr>
              <a:t>m</a:t>
            </a:r>
            <a:r>
              <a:rPr lang="en-US" sz="2800" dirty="0" err="1" smtClean="0">
                <a:latin typeface="Times New Roman"/>
                <a:cs typeface="Times New Roman"/>
              </a:rPr>
              <a:t>odelo</a:t>
            </a:r>
            <a:r>
              <a:rPr lang="en-US" sz="2800" dirty="0" smtClean="0">
                <a:latin typeface="Times New Roman"/>
                <a:cs typeface="Times New Roman"/>
              </a:rPr>
              <a:t> de </a:t>
            </a:r>
            <a:r>
              <a:rPr lang="en-US" sz="2800" dirty="0" err="1">
                <a:latin typeface="Times New Roman"/>
                <a:cs typeface="Times New Roman"/>
              </a:rPr>
              <a:t>g</a:t>
            </a:r>
            <a:r>
              <a:rPr lang="en-US" sz="2800" dirty="0" err="1" smtClean="0">
                <a:latin typeface="Times New Roman"/>
                <a:cs typeface="Times New Roman"/>
              </a:rPr>
              <a:t>ás</a:t>
            </a:r>
            <a:r>
              <a:rPr lang="en-US" sz="2800" dirty="0" smtClean="0">
                <a:latin typeface="Times New Roman"/>
                <a:cs typeface="Times New Roman"/>
              </a:rPr>
              <a:t> ideal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44" y="2252518"/>
            <a:ext cx="1454263" cy="2834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470" y="3308537"/>
            <a:ext cx="1475999" cy="570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5621"/>
          <a:stretch/>
        </p:blipFill>
        <p:spPr>
          <a:xfrm>
            <a:off x="4105087" y="1851246"/>
            <a:ext cx="1979998" cy="288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6788"/>
          <a:stretch/>
        </p:blipFill>
        <p:spPr>
          <a:xfrm>
            <a:off x="997708" y="1828462"/>
            <a:ext cx="1907998" cy="311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693" y="3413207"/>
            <a:ext cx="1333500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Multiplicidade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Ω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" name="Content Placeholder 7" descr="N1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22" b="-1016"/>
          <a:stretch/>
        </p:blipFill>
        <p:spPr>
          <a:xfrm>
            <a:off x="457200" y="2439777"/>
            <a:ext cx="4038600" cy="2090225"/>
          </a:xfrm>
        </p:spPr>
      </p:pic>
      <p:pic>
        <p:nvPicPr>
          <p:cNvPr id="9" name="Content Placeholder 8" descr="N1espelho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123"/>
          <a:stretch/>
        </p:blipFill>
        <p:spPr>
          <a:xfrm>
            <a:off x="4648200" y="2469778"/>
            <a:ext cx="4038600" cy="2070225"/>
          </a:xfrm>
        </p:spPr>
      </p:pic>
      <p:sp>
        <p:nvSpPr>
          <p:cNvPr id="7" name="TextBox 6"/>
          <p:cNvSpPr txBox="1"/>
          <p:nvPr/>
        </p:nvSpPr>
        <p:spPr>
          <a:xfrm>
            <a:off x="457200" y="118138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Cara e </a:t>
            </a:r>
            <a:r>
              <a:rPr lang="en-US" sz="3600" dirty="0" err="1" smtClean="0">
                <a:latin typeface="Times New Roman"/>
                <a:cs typeface="Times New Roman"/>
              </a:rPr>
              <a:t>coroa</a:t>
            </a:r>
            <a:r>
              <a:rPr lang="en-US" sz="3600" dirty="0" smtClean="0">
                <a:latin typeface="Times New Roman"/>
                <a:cs typeface="Times New Roman"/>
              </a:rPr>
              <a:t> e a </a:t>
            </a:r>
            <a:r>
              <a:rPr lang="en-US" sz="3600" dirty="0" err="1" smtClean="0">
                <a:latin typeface="Times New Roman"/>
                <a:cs typeface="Times New Roman"/>
              </a:rPr>
              <a:t>analogia</a:t>
            </a:r>
            <a:r>
              <a:rPr lang="en-US" sz="3600" dirty="0" smtClean="0">
                <a:latin typeface="Times New Roman"/>
                <a:cs typeface="Times New Roman"/>
              </a:rPr>
              <a:t> com o </a:t>
            </a:r>
            <a:r>
              <a:rPr lang="en-US" sz="3600" dirty="0" err="1" smtClean="0">
                <a:latin typeface="Times New Roman"/>
                <a:cs typeface="Times New Roman"/>
              </a:rPr>
              <a:t>gás</a:t>
            </a:r>
            <a:r>
              <a:rPr lang="en-US" sz="3600" dirty="0" smtClean="0">
                <a:latin typeface="Times New Roman"/>
                <a:cs typeface="Times New Roman"/>
              </a:rPr>
              <a:t> ideal.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20" y="2050000"/>
            <a:ext cx="100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1084" y="4540000"/>
            <a:ext cx="67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Ω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23638" y="4540000"/>
            <a:ext cx="67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Ω</a:t>
            </a:r>
            <a:r>
              <a:rPr lang="en-US" dirty="0" smtClean="0"/>
              <a:t>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3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Multiplicidade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21" y="1561299"/>
            <a:ext cx="100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= 2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457200" y="109670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/>
                <a:cs typeface="Times New Roman"/>
              </a:rPr>
              <a:t>Gás</a:t>
            </a:r>
            <a:r>
              <a:rPr lang="en-US" sz="2800" dirty="0" smtClean="0">
                <a:latin typeface="Times New Roman"/>
                <a:cs typeface="Times New Roman"/>
              </a:rPr>
              <a:t> ideal com </a:t>
            </a:r>
            <a:r>
              <a:rPr lang="en-US" sz="2800" dirty="0" err="1" smtClean="0">
                <a:latin typeface="Times New Roman"/>
                <a:cs typeface="Times New Roman"/>
              </a:rPr>
              <a:t>duas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partículas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0" y="1982628"/>
            <a:ext cx="6540081" cy="33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9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Times New Roman"/>
                <a:cs typeface="Times New Roman"/>
              </a:rPr>
              <a:t>Multiplicidade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20" y="1419491"/>
            <a:ext cx="100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= 4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457200" y="98347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/>
                <a:cs typeface="Times New Roman"/>
              </a:rPr>
              <a:t>Gás</a:t>
            </a:r>
            <a:r>
              <a:rPr lang="en-US" sz="2800" dirty="0" smtClean="0">
                <a:latin typeface="Times New Roman"/>
                <a:cs typeface="Times New Roman"/>
              </a:rPr>
              <a:t> ideal com </a:t>
            </a:r>
            <a:r>
              <a:rPr lang="en-US" sz="2800" dirty="0" err="1" smtClean="0">
                <a:latin typeface="Times New Roman"/>
                <a:cs typeface="Times New Roman"/>
              </a:rPr>
              <a:t>quatro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partículas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40" y="1717732"/>
            <a:ext cx="5435287" cy="3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512</Words>
  <Application>Microsoft Macintosh PowerPoint</Application>
  <PresentationFormat>On-screen Show (16:10)</PresentationFormat>
  <Paragraphs>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 Seta do Tempo</vt:lpstr>
      <vt:lpstr>A seta do tempo</vt:lpstr>
      <vt:lpstr>A seta do tempo</vt:lpstr>
      <vt:lpstr>Jogo de Dados - Macroestado e Microestado</vt:lpstr>
      <vt:lpstr>Cara ou Coroa - Sistema de dois estado.</vt:lpstr>
      <vt:lpstr>Multiplicidade (Ω)</vt:lpstr>
      <vt:lpstr>Multiplicidade (Ω)</vt:lpstr>
      <vt:lpstr>Multiplicidade</vt:lpstr>
      <vt:lpstr>Multiplicidade</vt:lpstr>
      <vt:lpstr>Multiplicidade</vt:lpstr>
      <vt:lpstr>Multiplicidade</vt:lpstr>
      <vt:lpstr>Com grande número de partículas:</vt:lpstr>
      <vt:lpstr>A origem da irreversibilidade</vt:lpstr>
      <vt:lpstr>Multiplicidade e Entropia</vt:lpstr>
      <vt:lpstr>A Segunda Lei da Termodinâmica</vt:lpstr>
      <vt:lpstr>Entropia, Energia e Temperatura</vt:lpstr>
      <vt:lpstr>Entropia, Energia e Temperatura</vt:lpstr>
      <vt:lpstr>Entropia, Energia e Temperatura</vt:lpstr>
      <vt:lpstr>Máquinas Térmicas</vt:lpstr>
      <vt:lpstr>Máquinas Térmicas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Thais Seabra</dc:creator>
  <cp:lastModifiedBy>Thais Seabra</cp:lastModifiedBy>
  <cp:revision>28</cp:revision>
  <cp:lastPrinted>2015-10-26T17:17:50Z</cp:lastPrinted>
  <dcterms:created xsi:type="dcterms:W3CDTF">2015-10-26T15:45:27Z</dcterms:created>
  <dcterms:modified xsi:type="dcterms:W3CDTF">2016-07-04T06:01:43Z</dcterms:modified>
</cp:coreProperties>
</file>